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325" r:id="rId18"/>
    <p:sldId id="271" r:id="rId19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3CC8A0-AA97-3744-ABD2-58A7D0465469}" v="1" dt="2026-06-10T10:34:16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S, Ben (THE LECKHAMPTON SURGERY)" userId="ac17248e-6114-4492-9a3e-c2690f5acdb7" providerId="ADAL" clId="{49182319-2C88-50B4-B5B6-18DE7A54D909}"/>
    <pc:docChg chg="custSel addSld modSld">
      <pc:chgData name="LEES, Ben (THE LECKHAMPTON SURGERY)" userId="ac17248e-6114-4492-9a3e-c2690f5acdb7" providerId="ADAL" clId="{49182319-2C88-50B4-B5B6-18DE7A54D909}" dt="2026-06-10T10:35:38.582" v="101" actId="20577"/>
      <pc:docMkLst>
        <pc:docMk/>
      </pc:docMkLst>
      <pc:sldChg chg="modSp mod">
        <pc:chgData name="LEES, Ben (THE LECKHAMPTON SURGERY)" userId="ac17248e-6114-4492-9a3e-c2690f5acdb7" providerId="ADAL" clId="{49182319-2C88-50B4-B5B6-18DE7A54D909}" dt="2026-06-10T10:35:38.582" v="101" actId="20577"/>
        <pc:sldMkLst>
          <pc:docMk/>
          <pc:sldMk cId="0" sldId="270"/>
        </pc:sldMkLst>
        <pc:spChg chg="mod">
          <ac:chgData name="LEES, Ben (THE LECKHAMPTON SURGERY)" userId="ac17248e-6114-4492-9a3e-c2690f5acdb7" providerId="ADAL" clId="{49182319-2C88-50B4-B5B6-18DE7A54D909}" dt="2026-06-10T10:35:38.582" v="101" actId="20577"/>
          <ac:spMkLst>
            <pc:docMk/>
            <pc:sldMk cId="0" sldId="270"/>
            <ac:spMk id="7" creationId="{00000000-0000-0000-0000-000000000000}"/>
          </ac:spMkLst>
        </pc:spChg>
      </pc:sldChg>
      <pc:sldChg chg="delSp modSp add mod setBg delDesignElem">
        <pc:chgData name="LEES, Ben (THE LECKHAMPTON SURGERY)" userId="ac17248e-6114-4492-9a3e-c2690f5acdb7" providerId="ADAL" clId="{49182319-2C88-50B4-B5B6-18DE7A54D909}" dt="2026-06-10T10:34:16.171" v="2" actId="27636"/>
        <pc:sldMkLst>
          <pc:docMk/>
          <pc:sldMk cId="0" sldId="325"/>
        </pc:sldMkLst>
        <pc:spChg chg="mod">
          <ac:chgData name="LEES, Ben (THE LECKHAMPTON SURGERY)" userId="ac17248e-6114-4492-9a3e-c2690f5acdb7" providerId="ADAL" clId="{49182319-2C88-50B4-B5B6-18DE7A54D909}" dt="2026-06-10T10:34:16.171" v="2" actId="27636"/>
          <ac:spMkLst>
            <pc:docMk/>
            <pc:sldMk cId="0" sldId="325"/>
            <ac:spMk id="882" creationId="{00000000-0000-0000-0000-000000000000}"/>
          </ac:spMkLst>
        </pc:spChg>
        <pc:spChg chg="del">
          <ac:chgData name="LEES, Ben (THE LECKHAMPTON SURGERY)" userId="ac17248e-6114-4492-9a3e-c2690f5acdb7" providerId="ADAL" clId="{49182319-2C88-50B4-B5B6-18DE7A54D909}" dt="2026-06-10T10:34:16.120" v="1"/>
          <ac:spMkLst>
            <pc:docMk/>
            <pc:sldMk cId="0" sldId="325"/>
            <ac:spMk id="905" creationId="{25C8D2C1-DA83-420D-9635-D52CE066B5DA}"/>
          </ac:spMkLst>
        </pc:spChg>
        <pc:spChg chg="del">
          <ac:chgData name="LEES, Ben (THE LECKHAMPTON SURGERY)" userId="ac17248e-6114-4492-9a3e-c2690f5acdb7" providerId="ADAL" clId="{49182319-2C88-50B4-B5B6-18DE7A54D909}" dt="2026-06-10T10:34:16.120" v="1"/>
          <ac:spMkLst>
            <pc:docMk/>
            <pc:sldMk cId="0" sldId="325"/>
            <ac:spMk id="907" creationId="{434F74C9-6A0B-409E-AD1C-45B58BE91BB8}"/>
          </ac:spMkLst>
        </pc:spChg>
        <pc:spChg chg="del">
          <ac:chgData name="LEES, Ben (THE LECKHAMPTON SURGERY)" userId="ac17248e-6114-4492-9a3e-c2690f5acdb7" providerId="ADAL" clId="{49182319-2C88-50B4-B5B6-18DE7A54D909}" dt="2026-06-10T10:34:16.120" v="1"/>
          <ac:spMkLst>
            <pc:docMk/>
            <pc:sldMk cId="0" sldId="325"/>
            <ac:spMk id="911" creationId="{F452A527-3631-41ED-858D-3777A7D1496A}"/>
          </ac:spMkLst>
        </pc:spChg>
        <pc:cxnChg chg="del">
          <ac:chgData name="LEES, Ben (THE LECKHAMPTON SURGERY)" userId="ac17248e-6114-4492-9a3e-c2690f5acdb7" providerId="ADAL" clId="{49182319-2C88-50B4-B5B6-18DE7A54D909}" dt="2026-06-10T10:34:16.120" v="1"/>
          <ac:cxnSpMkLst>
            <pc:docMk/>
            <pc:sldMk cId="0" sldId="325"/>
            <ac:cxnSpMk id="909" creationId="{F5486A9D-1265-4B57-91E6-68E666B978BC}"/>
          </ac:cxnSpMkLst>
        </pc:cxnChg>
        <pc:cxnChg chg="del">
          <ac:chgData name="LEES, Ben (THE LECKHAMPTON SURGERY)" userId="ac17248e-6114-4492-9a3e-c2690f5acdb7" providerId="ADAL" clId="{49182319-2C88-50B4-B5B6-18DE7A54D909}" dt="2026-06-10T10:34:16.120" v="1"/>
          <ac:cxnSpMkLst>
            <pc:docMk/>
            <pc:sldMk cId="0" sldId="325"/>
            <ac:cxnSpMk id="913" creationId="{D28A9C89-B313-458F-9C85-515930A51A93}"/>
          </ac:cxnSpMkLst>
        </pc:cxnChg>
      </pc:sldChg>
    </pc:docChg>
  </pc:docChgLst>
  <pc:docChgLst>
    <pc:chgData name="LEES, Ben (THE LECKHAMPTON SURGERY)" userId="ac17248e-6114-4492-9a3e-c2690f5acdb7" providerId="ADAL" clId="{2A3EA034-840E-5822-94EA-320EAAF5ED14}"/>
    <pc:docChg chg="custSel modSld">
      <pc:chgData name="LEES, Ben (THE LECKHAMPTON SURGERY)" userId="ac17248e-6114-4492-9a3e-c2690f5acdb7" providerId="ADAL" clId="{2A3EA034-840E-5822-94EA-320EAAF5ED14}" dt="2026-06-03T13:04:13.952" v="341" actId="20577"/>
      <pc:docMkLst>
        <pc:docMk/>
      </pc:docMkLst>
      <pc:sldChg chg="addSp delSp modSp mod">
        <pc:chgData name="LEES, Ben (THE LECKHAMPTON SURGERY)" userId="ac17248e-6114-4492-9a3e-c2690f5acdb7" providerId="ADAL" clId="{2A3EA034-840E-5822-94EA-320EAAF5ED14}" dt="2026-06-03T13:02:37.078" v="235" actId="20577"/>
        <pc:sldMkLst>
          <pc:docMk/>
          <pc:sldMk cId="0" sldId="257"/>
        </pc:sldMkLst>
        <pc:spChg chg="mod">
          <ac:chgData name="LEES, Ben (THE LECKHAMPTON SURGERY)" userId="ac17248e-6114-4492-9a3e-c2690f5acdb7" providerId="ADAL" clId="{2A3EA034-840E-5822-94EA-320EAAF5ED14}" dt="2026-06-03T12:57:31.484" v="98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LEES, Ben (THE LECKHAMPTON SURGERY)" userId="ac17248e-6114-4492-9a3e-c2690f5acdb7" providerId="ADAL" clId="{2A3EA034-840E-5822-94EA-320EAAF5ED14}" dt="2026-06-03T12:57:40.119" v="123" actId="20577"/>
          <ac:spMkLst>
            <pc:docMk/>
            <pc:sldMk cId="0" sldId="257"/>
            <ac:spMk id="9" creationId="{00000000-0000-0000-0000-000000000000}"/>
          </ac:spMkLst>
        </pc:spChg>
        <pc:spChg chg="mod">
          <ac:chgData name="LEES, Ben (THE LECKHAMPTON SURGERY)" userId="ac17248e-6114-4492-9a3e-c2690f5acdb7" providerId="ADAL" clId="{2A3EA034-840E-5822-94EA-320EAAF5ED14}" dt="2026-06-03T12:56:15.630" v="45" actId="20577"/>
          <ac:spMkLst>
            <pc:docMk/>
            <pc:sldMk cId="0" sldId="257"/>
            <ac:spMk id="17" creationId="{00000000-0000-0000-0000-000000000000}"/>
          </ac:spMkLst>
        </pc:spChg>
        <pc:spChg chg="mod">
          <ac:chgData name="LEES, Ben (THE LECKHAMPTON SURGERY)" userId="ac17248e-6114-4492-9a3e-c2690f5acdb7" providerId="ADAL" clId="{2A3EA034-840E-5822-94EA-320EAAF5ED14}" dt="2026-06-03T13:02:37.078" v="235" actId="20577"/>
          <ac:spMkLst>
            <pc:docMk/>
            <pc:sldMk cId="0" sldId="257"/>
            <ac:spMk id="21" creationId="{00000000-0000-0000-0000-000000000000}"/>
          </ac:spMkLst>
        </pc:spChg>
        <pc:spChg chg="mod">
          <ac:chgData name="LEES, Ben (THE LECKHAMPTON SURGERY)" userId="ac17248e-6114-4492-9a3e-c2690f5acdb7" providerId="ADAL" clId="{2A3EA034-840E-5822-94EA-320EAAF5ED14}" dt="2026-06-03T13:02:24.029" v="227" actId="20577"/>
          <ac:spMkLst>
            <pc:docMk/>
            <pc:sldMk cId="0" sldId="257"/>
            <ac:spMk id="23" creationId="{00000000-0000-0000-0000-000000000000}"/>
          </ac:spMkLst>
        </pc:spChg>
        <pc:picChg chg="add mod">
          <ac:chgData name="LEES, Ben (THE LECKHAMPTON SURGERY)" userId="ac17248e-6114-4492-9a3e-c2690f5acdb7" providerId="ADAL" clId="{2A3EA034-840E-5822-94EA-320EAAF5ED14}" dt="2026-06-03T12:56:42.987" v="83" actId="1076"/>
          <ac:picMkLst>
            <pc:docMk/>
            <pc:sldMk cId="0" sldId="257"/>
            <ac:picMk id="10" creationId="{691A38AF-0ECA-DA47-E284-6C91AEDBD60E}"/>
          </ac:picMkLst>
        </pc:picChg>
        <pc:picChg chg="add mod">
          <ac:chgData name="LEES, Ben (THE LECKHAMPTON SURGERY)" userId="ac17248e-6114-4492-9a3e-c2690f5acdb7" providerId="ADAL" clId="{2A3EA034-840E-5822-94EA-320EAAF5ED14}" dt="2026-06-03T12:57:26.512" v="90" actId="1076"/>
          <ac:picMkLst>
            <pc:docMk/>
            <pc:sldMk cId="0" sldId="257"/>
            <ac:picMk id="18" creationId="{843753F3-0C4B-257C-1FE6-436B382BE153}"/>
          </ac:picMkLst>
        </pc:picChg>
        <pc:picChg chg="add mod">
          <ac:chgData name="LEES, Ben (THE LECKHAMPTON SURGERY)" userId="ac17248e-6114-4492-9a3e-c2690f5acdb7" providerId="ADAL" clId="{2A3EA034-840E-5822-94EA-320EAAF5ED14}" dt="2026-06-03T12:59:17.388" v="135" actId="1076"/>
          <ac:picMkLst>
            <pc:docMk/>
            <pc:sldMk cId="0" sldId="257"/>
            <ac:picMk id="25" creationId="{84AFF624-566A-EF47-51CD-43DB4EC8E423}"/>
          </ac:picMkLst>
        </pc:picChg>
      </pc:sldChg>
      <pc:sldChg chg="modSp mod">
        <pc:chgData name="LEES, Ben (THE LECKHAMPTON SURGERY)" userId="ac17248e-6114-4492-9a3e-c2690f5acdb7" providerId="ADAL" clId="{2A3EA034-840E-5822-94EA-320EAAF5ED14}" dt="2026-06-03T13:04:13.952" v="341" actId="20577"/>
        <pc:sldMkLst>
          <pc:docMk/>
          <pc:sldMk cId="0" sldId="270"/>
        </pc:sldMkLst>
        <pc:spChg chg="mod">
          <ac:chgData name="LEES, Ben (THE LECKHAMPTON SURGERY)" userId="ac17248e-6114-4492-9a3e-c2690f5acdb7" providerId="ADAL" clId="{2A3EA034-840E-5822-94EA-320EAAF5ED14}" dt="2026-06-03T13:03:52.894" v="287" actId="20577"/>
          <ac:spMkLst>
            <pc:docMk/>
            <pc:sldMk cId="0" sldId="270"/>
            <ac:spMk id="4" creationId="{00000000-0000-0000-0000-000000000000}"/>
          </ac:spMkLst>
        </pc:spChg>
        <pc:spChg chg="mod">
          <ac:chgData name="LEES, Ben (THE LECKHAMPTON SURGERY)" userId="ac17248e-6114-4492-9a3e-c2690f5acdb7" providerId="ADAL" clId="{2A3EA034-840E-5822-94EA-320EAAF5ED14}" dt="2026-06-03T13:04:02.593" v="311" actId="20577"/>
          <ac:spMkLst>
            <pc:docMk/>
            <pc:sldMk cId="0" sldId="270"/>
            <ac:spMk id="5" creationId="{00000000-0000-0000-0000-000000000000}"/>
          </ac:spMkLst>
        </pc:spChg>
        <pc:spChg chg="mod">
          <ac:chgData name="LEES, Ben (THE LECKHAMPTON SURGERY)" userId="ac17248e-6114-4492-9a3e-c2690f5acdb7" providerId="ADAL" clId="{2A3EA034-840E-5822-94EA-320EAAF5ED14}" dt="2026-06-03T13:04:13.952" v="341" actId="20577"/>
          <ac:spMkLst>
            <pc:docMk/>
            <pc:sldMk cId="0" sldId="270"/>
            <ac:spMk id="6" creationId="{00000000-0000-0000-0000-000000000000}"/>
          </ac:spMkLst>
        </pc:spChg>
      </pc:sldChg>
      <pc:sldChg chg="modSp mod">
        <pc:chgData name="LEES, Ben (THE LECKHAMPTON SURGERY)" userId="ac17248e-6114-4492-9a3e-c2690f5acdb7" providerId="ADAL" clId="{2A3EA034-840E-5822-94EA-320EAAF5ED14}" dt="2026-06-03T13:03:15.914" v="280" actId="20577"/>
        <pc:sldMkLst>
          <pc:docMk/>
          <pc:sldMk cId="0" sldId="272"/>
        </pc:sldMkLst>
        <pc:spChg chg="mod">
          <ac:chgData name="LEES, Ben (THE LECKHAMPTON SURGERY)" userId="ac17248e-6114-4492-9a3e-c2690f5acdb7" providerId="ADAL" clId="{2A3EA034-840E-5822-94EA-320EAAF5ED14}" dt="2026-06-03T13:03:15.914" v="280" actId="20577"/>
          <ac:spMkLst>
            <pc:docMk/>
            <pc:sldMk cId="0" sldId="272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3F8DB-7A2D-2E46-B033-51D84685CF3E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5C6EF-0AE3-D245-8875-192D636A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9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5C6EF-0AE3-D245-8875-192D636A81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61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cb6e3e20a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3cb6e3e20ab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0" name="Google Shape;880;g3cb6e3e20ab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1_Picture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"/>
          <p:cNvSpPr/>
          <p:nvPr/>
        </p:nvSpPr>
        <p:spPr>
          <a:xfrm>
            <a:off x="0" y="4953000"/>
            <a:ext cx="12185651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01" tIns="91401" rIns="91401" bIns="9140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99"/>
          </a:p>
        </p:txBody>
      </p:sp>
      <p:sp>
        <p:nvSpPr>
          <p:cNvPr id="65" name="Google Shape;65;p7"/>
          <p:cNvSpPr/>
          <p:nvPr/>
        </p:nvSpPr>
        <p:spPr>
          <a:xfrm>
            <a:off x="15" y="4915076"/>
            <a:ext cx="1218565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01" tIns="91401" rIns="91401" bIns="9140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99"/>
          </a:p>
        </p:txBody>
      </p: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096994" y="5074920"/>
            <a:ext cx="1011063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Inter"/>
              <a:buNone/>
              <a:defRPr sz="3599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7" name="Google Shape;67;p7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15" y="0"/>
            <a:ext cx="12188810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68" name="Google Shape;68;p7"/>
          <p:cNvSpPr txBox="1">
            <a:spLocks noGrp="1"/>
          </p:cNvSpPr>
          <p:nvPr>
            <p:ph type="body" idx="1"/>
          </p:nvPr>
        </p:nvSpPr>
        <p:spPr>
          <a:xfrm>
            <a:off x="1096994" y="5907023"/>
            <a:ext cx="1011063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063" marR="0" lvl="0" indent="-22853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126" marR="0" lvl="1" indent="-22853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1A146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accent4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189" marR="0" lvl="2" indent="-22853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1A146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accent4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251" marR="0" lvl="3" indent="-22853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1A146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accent4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5314" marR="0" lvl="4" indent="-22853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accent4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2377" marR="0" lvl="5" indent="-22853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AC8EC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199440" marR="0" lvl="6" indent="-22853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AC8EC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6503" marR="0" lvl="7" indent="-22853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AC8EC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3566" marR="0" lvl="8" indent="-228531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AC8EC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  <p:sp>
        <p:nvSpPr>
          <p:cNvPr id="69" name="Google Shape;69;p7"/>
          <p:cNvSpPr txBox="1">
            <a:spLocks noGrp="1"/>
          </p:cNvSpPr>
          <p:nvPr>
            <p:ph type="dt" idx="10"/>
          </p:nvPr>
        </p:nvSpPr>
        <p:spPr>
          <a:xfrm>
            <a:off x="1096995" y="6459786"/>
            <a:ext cx="24716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ftr" idx="11"/>
          </p:nvPr>
        </p:nvSpPr>
        <p:spPr>
          <a:xfrm>
            <a:off x="3685225" y="6459786"/>
            <a:ext cx="48215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sldNum" idx="12"/>
          </p:nvPr>
        </p:nvSpPr>
        <p:spPr>
          <a:xfrm>
            <a:off x="9897880" y="6459786"/>
            <a:ext cx="13116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2" name="Google Shape;72;p7"/>
          <p:cNvSpPr txBox="1"/>
          <p:nvPr/>
        </p:nvSpPr>
        <p:spPr>
          <a:xfrm>
            <a:off x="3685225" y="6464922"/>
            <a:ext cx="482154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99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www.greenerpractice.co.uk</a:t>
            </a:r>
            <a:endParaRPr sz="1799"/>
          </a:p>
        </p:txBody>
      </p:sp>
    </p:spTree>
    <p:extLst>
      <p:ext uri="{BB962C8B-B14F-4D97-AF65-F5344CB8AC3E}">
        <p14:creationId xmlns:p14="http://schemas.microsoft.com/office/powerpoint/2010/main" val="140996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2">
            <a:alphaModFix amt="45000"/>
          </a:blip>
          <a:stretch>
            <a:fillRect/>
          </a:stretch>
        </p:blipFill>
        <p:spPr>
          <a:xfrm>
            <a:off x="0" y="3474720"/>
            <a:ext cx="12188952" cy="338328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20040" y="6217920"/>
            <a:ext cx="11887200" cy="64008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4400" b="1" i="0">
                <a:solidFill>
                  <a:srgbClr val="FB923C"/>
                </a:solidFill>
                <a:latin typeface="Georgia"/>
              </a:rPr>
              <a:t>AN INCONVENIENT TRUTH: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331720"/>
            <a:ext cx="10058400" cy="10972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600" b="0" i="0">
                <a:solidFill>
                  <a:srgbClr val="FFFFFF"/>
                </a:solidFill>
                <a:latin typeface="Georgia"/>
              </a:rPr>
              <a:t>Artificial Intelligence in General Practice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263640"/>
            <a:ext cx="10515600" cy="4572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0" i="0">
                <a:solidFill>
                  <a:srgbClr val="1E2761"/>
                </a:solidFill>
                <a:latin typeface="Calibri"/>
              </a:rPr>
              <a:t>Dr Ben Lees  |  GP Partner &amp; Digital Fellow  |  Greener Practice</a:t>
            </a:r>
          </a:p>
        </p:txBody>
      </p:sp>
      <p:pic>
        <p:nvPicPr>
          <p:cNvPr id="7" name="Picture 6" descr="brain_circu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0" y="3291840"/>
            <a:ext cx="2743200" cy="2743200"/>
          </a:xfrm>
          <a:prstGeom prst="rect">
            <a:avLst/>
          </a:prstGeom>
        </p:spPr>
      </p:pic>
      <p:pic>
        <p:nvPicPr>
          <p:cNvPr id="8" name="Picture 7" descr="plane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3291840"/>
            <a:ext cx="2560320" cy="25603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10972800" cy="6858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THE TRANSPARENCY GAP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051560"/>
            <a:ext cx="5486400" cy="5029200"/>
          </a:xfrm>
          <a:prstGeom prst="rect">
            <a:avLst/>
          </a:prstGeom>
          <a:solidFill>
            <a:srgbClr val="E6F7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1051560"/>
            <a:ext cx="5486400" cy="457200"/>
          </a:xfrm>
          <a:prstGeom prst="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1078992"/>
            <a:ext cx="5212080" cy="402336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✓  What companies DO report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600200"/>
            <a:ext cx="5303520" cy="347472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800"/>
              </a:spcAft>
              <a:buChar char="▸"/>
            </a:pPr>
            <a:r>
              <a:rPr sz="1400" b="0">
                <a:solidFill>
                  <a:srgbClr val="14532D"/>
                </a:solidFill>
                <a:latin typeface="Calibri"/>
              </a:rPr>
              <a:t>Company-wide electricity consumption</a:t>
            </a:r>
          </a:p>
          <a:p>
            <a:pPr>
              <a:spcAft>
                <a:spcPts val="1800"/>
              </a:spcAft>
              <a:buChar char="▸"/>
            </a:pPr>
            <a:r>
              <a:rPr sz="1400" b="0">
                <a:solidFill>
                  <a:srgbClr val="14532D"/>
                </a:solidFill>
                <a:latin typeface="Calibri"/>
              </a:rPr>
              <a:t>Total water use (direct cooling only)</a:t>
            </a:r>
          </a:p>
          <a:p>
            <a:pPr>
              <a:spcAft>
                <a:spcPts val="1800"/>
              </a:spcAft>
              <a:buChar char="▸"/>
            </a:pPr>
            <a:r>
              <a:rPr sz="1400" b="0">
                <a:solidFill>
                  <a:srgbClr val="14532D"/>
                </a:solidFill>
                <a:latin typeface="Calibri"/>
              </a:rPr>
              <a:t>Aggregate CO₂ commitments</a:t>
            </a:r>
          </a:p>
          <a:p>
            <a:pPr>
              <a:spcAft>
                <a:spcPts val="1800"/>
              </a:spcAft>
              <a:buChar char="▸"/>
            </a:pPr>
            <a:r>
              <a:rPr sz="1400" b="0">
                <a:solidFill>
                  <a:srgbClr val="14532D"/>
                </a:solidFill>
                <a:latin typeface="Calibri"/>
              </a:rPr>
              <a:t>Net-zero pledges (Google, Microsoft: 2030)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9360" y="1051560"/>
            <a:ext cx="5486400" cy="5029200"/>
          </a:xfrm>
          <a:prstGeom prst="rect">
            <a:avLst/>
          </a:prstGeom>
          <a:solidFill>
            <a:srgbClr val="FFF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309360" y="1051560"/>
            <a:ext cx="5486400" cy="4572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46520" y="1078992"/>
            <a:ext cx="5212080" cy="402336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✗  What companies DON'T report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1600200"/>
            <a:ext cx="5303520" cy="347472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400"/>
              </a:spcAft>
              <a:buChar char="▸"/>
            </a:pPr>
            <a:r>
              <a:rPr sz="1400" b="0">
                <a:solidFill>
                  <a:srgbClr val="7F1D1D"/>
                </a:solidFill>
                <a:latin typeface="Calibri"/>
              </a:rPr>
              <a:t>AI-specific energy consumption</a:t>
            </a:r>
          </a:p>
          <a:p>
            <a:pPr>
              <a:spcAft>
                <a:spcPts val="1400"/>
              </a:spcAft>
              <a:buChar char="▸"/>
            </a:pPr>
            <a:r>
              <a:rPr sz="1400" b="0">
                <a:solidFill>
                  <a:srgbClr val="7F1D1D"/>
                </a:solidFill>
                <a:latin typeface="Calibri"/>
              </a:rPr>
              <a:t>Indirect water use from electricity generation (3-4× higher than direct)</a:t>
            </a:r>
          </a:p>
          <a:p>
            <a:pPr>
              <a:spcAft>
                <a:spcPts val="1400"/>
              </a:spcAft>
              <a:buChar char="▸"/>
            </a:pPr>
            <a:r>
              <a:rPr sz="1400" b="0">
                <a:solidFill>
                  <a:srgbClr val="7F1D1D"/>
                </a:solidFill>
                <a:latin typeface="Calibri"/>
              </a:rPr>
              <a:t>Per-query carbon or water cost</a:t>
            </a:r>
          </a:p>
          <a:p>
            <a:pPr>
              <a:spcAft>
                <a:spcPts val="1400"/>
              </a:spcAft>
              <a:buChar char="▸"/>
            </a:pPr>
            <a:r>
              <a:rPr sz="1400" b="0">
                <a:solidFill>
                  <a:srgbClr val="7F1D1D"/>
                </a:solidFill>
                <a:latin typeface="Calibri"/>
              </a:rPr>
              <a:t>% of data centre capacity used for AI</a:t>
            </a:r>
          </a:p>
          <a:p>
            <a:pPr>
              <a:spcAft>
                <a:spcPts val="1400"/>
              </a:spcAft>
              <a:buChar char="▸"/>
            </a:pPr>
            <a:r>
              <a:rPr sz="1400" b="0">
                <a:solidFill>
                  <a:srgbClr val="7F1D1D"/>
                </a:solidFill>
                <a:latin typeface="Calibri"/>
              </a:rPr>
              <a:t>Energy efficiency of individual facilities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6236208"/>
            <a:ext cx="11430000" cy="5029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02920" y="6263640"/>
            <a:ext cx="1106424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1">
                <a:solidFill>
                  <a:srgbClr val="FFFFFF"/>
                </a:solidFill>
                <a:latin typeface="Calibri"/>
              </a:rPr>
              <a:t>Stanford study: OpenAI, Google, Amazon, Anthropic — none disclose adequate environmental data. If we can't measure it, we can't manage it.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11338560" cy="6858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Georgia"/>
              </a:rPr>
              <a:t>IT'S NOT THAT SIMPLE: NET ENVIRONMENTAL IMPACT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097280"/>
            <a:ext cx="11430000" cy="1463040"/>
          </a:xfrm>
          <a:prstGeom prst="rect">
            <a:avLst/>
          </a:prstGeom>
          <a:solidFill>
            <a:srgbClr val="E6F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1097280"/>
            <a:ext cx="228600" cy="1463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1170432"/>
            <a:ext cx="347472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1" i="0">
                <a:solidFill>
                  <a:srgbClr val="028090"/>
                </a:solidFill>
                <a:latin typeface="Calibri"/>
              </a:rPr>
              <a:t>🎙️ Voice Transcription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627631"/>
            <a:ext cx="3474720" cy="7772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AI cost: Small, bounded inference per consultation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97680" y="1170432"/>
            <a:ext cx="5120640" cy="10972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Without AI: 90 min/day extra admin · burnout · reduced patient contact · delayed appointments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0" y="1508760"/>
            <a:ext cx="2103120" cy="6400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1" i="0">
                <a:solidFill>
                  <a:srgbClr val="028090"/>
                </a:solidFill>
                <a:latin typeface="Calibri"/>
              </a:rPr>
              <a:t>Verdict: Probably NET POSITIVE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2670048"/>
            <a:ext cx="11430000" cy="1463040"/>
          </a:xfrm>
          <a:prstGeom prst="rect">
            <a:avLst/>
          </a:prstGeom>
          <a:solidFill>
            <a:srgbClr val="E6F7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65760" y="2670048"/>
            <a:ext cx="228600" cy="1463040"/>
          </a:xfrm>
          <a:prstGeom prst="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85800" y="2743200"/>
            <a:ext cx="347472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1" i="0">
                <a:solidFill>
                  <a:srgbClr val="16A34A"/>
                </a:solidFill>
                <a:latin typeface="Calibri"/>
              </a:rPr>
              <a:t>💊 Drug Interaction Screening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3200400"/>
            <a:ext cx="3474720" cy="7772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AI cost: Minimal computation to screen a medication list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97680" y="2743200"/>
            <a:ext cx="5120640" cy="10972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Without AI: Risk of missed interaction · hospital admission · much larger environmental footprint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0" y="3081528"/>
            <a:ext cx="2103120" cy="6400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1" i="0">
                <a:solidFill>
                  <a:srgbClr val="16A34A"/>
                </a:solidFill>
                <a:latin typeface="Calibri"/>
              </a:rPr>
              <a:t>Verdict: Probably NET POSITIVE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4242816"/>
            <a:ext cx="11430000" cy="1463040"/>
          </a:xfrm>
          <a:prstGeom prst="rect">
            <a:avLst/>
          </a:prstGeom>
          <a:solidFill>
            <a:srgbClr val="FFF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65760" y="4242816"/>
            <a:ext cx="228600" cy="146304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85800" y="4315968"/>
            <a:ext cx="347472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1" i="0">
                <a:solidFill>
                  <a:srgbClr val="DC2626"/>
                </a:solidFill>
                <a:latin typeface="Calibri"/>
              </a:rPr>
              <a:t>🎲 Frivolous AI Use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4773168"/>
            <a:ext cx="3474720" cy="7772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AI cost: Real energy, real water, every query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4315968"/>
            <a:ext cx="5120640" cy="10972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374151"/>
                </a:solidFill>
                <a:latin typeface="Calibri"/>
              </a:rPr>
              <a:t>Without AI: You'd just… not do it. No benefit was gained. No inefficiency was removed.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01200" y="4654296"/>
            <a:ext cx="2103120" cy="6400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1" i="0">
                <a:solidFill>
                  <a:srgbClr val="DC2626"/>
                </a:solidFill>
                <a:latin typeface="Calibri"/>
              </a:rPr>
              <a:t>Verdict: NET NEGATIVE — resource waste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" y="6400800"/>
            <a:ext cx="1143000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400" b="1" i="1">
                <a:solidFill>
                  <a:srgbClr val="1E2761"/>
                </a:solidFill>
                <a:latin typeface="Calibri"/>
              </a:rPr>
              <a:t>The question is not 'Is AI sustainable?' — it's 'Is THIS use worth the cost?'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11338560" cy="6858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USE AI LIKE YOU PRESCRIBE MEDICATION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1024128"/>
            <a:ext cx="1133856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0" i="1">
                <a:solidFill>
                  <a:srgbClr val="028090"/>
                </a:solidFill>
                <a:latin typeface="Calibri"/>
              </a:rPr>
              <a:t>Lowest dose necessary to achieve the therapeutic goal. Apply the same logic to AI.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554480"/>
            <a:ext cx="2176272" cy="493776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3855" y="1691640"/>
            <a:ext cx="64008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Georgia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2606040"/>
            <a:ext cx="1810512" cy="45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75488" y="2743200"/>
            <a:ext cx="1993391" cy="9144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Is there a real problem?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3749039"/>
            <a:ext cx="1993391" cy="23774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  <a:latin typeface="Calibri"/>
              </a:rPr>
              <a:t>Not curiosity. Not novelty. A genuine recurring problem that costs time or clinical quality.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51760" y="1554480"/>
            <a:ext cx="2176272" cy="493776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419856" y="1691640"/>
            <a:ext cx="64008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Georgia"/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34640" y="2606040"/>
            <a:ext cx="1810512" cy="45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761488" y="2743200"/>
            <a:ext cx="1993391" cy="9144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What's the genuine alternative?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61488" y="3749039"/>
            <a:ext cx="1993391" cy="23774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  <a:latin typeface="Calibri"/>
              </a:rPr>
              <a:t>Manual work? Delegation? Nothing? If the honest answer is 'I'd manage fine' — maybe skip it.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7760" y="1554480"/>
            <a:ext cx="2176272" cy="493776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705856" y="1691640"/>
            <a:ext cx="64008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Georgia"/>
              </a:rPr>
              <a:t>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20640" y="2606040"/>
            <a:ext cx="1810512" cy="45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047488" y="2743200"/>
            <a:ext cx="1993391" cy="9144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Is the net impact positive?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47488" y="3749039"/>
            <a:ext cx="1993391" cy="23774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  <a:latin typeface="Calibri"/>
              </a:rPr>
              <a:t>Does time saved outweigh resource cost? Does clinical benefit justify the footprint?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223760" y="1554480"/>
            <a:ext cx="2176272" cy="49377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991856" y="1691640"/>
            <a:ext cx="64008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Georgia"/>
              </a:rPr>
              <a:t>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06640" y="2606040"/>
            <a:ext cx="1810512" cy="45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333488" y="2743200"/>
            <a:ext cx="1993391" cy="9144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Use the lowest powered tool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33488" y="3749039"/>
            <a:ext cx="1993391" cy="23774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  <a:latin typeface="Calibri"/>
              </a:rPr>
              <a:t>GPT-4 uses far more energy than a smaller model. If GPT-3.5 does the job — use GPT-3.5.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09760" y="1554480"/>
            <a:ext cx="2176272" cy="493776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0277856" y="1691640"/>
            <a:ext cx="64008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Georgia"/>
              </a:rPr>
              <a:t>5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692640" y="2606040"/>
            <a:ext cx="1810512" cy="45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619488" y="2743200"/>
            <a:ext cx="1993391" cy="9144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Don't use it recreationally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19488" y="3749039"/>
            <a:ext cx="1993391" cy="23774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  <a:latin typeface="Calibri"/>
              </a:rPr>
              <a:t>Every query costs energy and water. Casual, frivolous use is waste. Be intentional.</a:t>
            </a:r>
          </a:p>
        </p:txBody>
      </p:sp>
      <p:pic>
        <p:nvPicPr>
          <p:cNvPr id="30" name="Picture 29" descr="rx_pa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0"/>
            <a:ext cx="1508760" cy="15087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10972800" cy="6858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WHO IS RESPONSIBLE FOR WHAT?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051560"/>
            <a:ext cx="11430000" cy="2039112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02920" y="1115568"/>
            <a:ext cx="411480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Tech Companies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4880" y="1115568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▸  Mandatory disclosure of AI-specific emissions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499616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▸  Site data centres in low-carbon, low-water-stress regions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0" y="1883664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▸  Invest in renewables that outpace AI growth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2267712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▸  Develop more efficient models — stop the arms race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3200400"/>
            <a:ext cx="11430000" cy="16550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20" y="3264408"/>
            <a:ext cx="411480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Regulators &amp; Policy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3264408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▸  Mandate transparency disclosures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3648456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▸  Carbon pricing that reflects true cost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4032504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▸  Environmental impact assessments for data centres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4965192"/>
            <a:ext cx="11430000" cy="1271016"/>
          </a:xfrm>
          <a:prstGeom prst="rect">
            <a:avLst/>
          </a:prstGeom>
          <a:solidFill>
            <a:srgbClr val="02B0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02920" y="5029200"/>
            <a:ext cx="411480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1" i="0">
                <a:solidFill>
                  <a:srgbClr val="1E2761"/>
                </a:solidFill>
                <a:latin typeface="Calibri"/>
              </a:rPr>
              <a:t>Healthcare Organisations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5029200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1E2761"/>
                </a:solidFill>
                <a:latin typeface="Calibri"/>
              </a:rPr>
              <a:t>▸  Build environmental impact into procurement criteria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54880" y="5413248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1E2761"/>
                </a:solidFill>
                <a:latin typeface="Calibri"/>
              </a:rPr>
              <a:t>▸  Demand vendor transparency contractually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6345936"/>
            <a:ext cx="11430000" cy="16550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02920" y="6409944"/>
            <a:ext cx="411480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500" b="1" i="0">
                <a:solidFill>
                  <a:srgbClr val="1E2761"/>
                </a:solidFill>
                <a:latin typeface="Calibri"/>
              </a:rPr>
              <a:t>Us — Clinicians &amp; Managers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4880" y="6409944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1E2761"/>
                </a:solidFill>
                <a:latin typeface="Calibri"/>
              </a:rPr>
              <a:t>▸  Use thoughtfully, not casually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4880" y="6793992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1E2761"/>
                </a:solidFill>
                <a:latin typeface="Calibri"/>
              </a:rPr>
              <a:t>▸  Ask vendors hard questions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80" y="7178040"/>
            <a:ext cx="68580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1E2761"/>
                </a:solidFill>
                <a:latin typeface="Calibri"/>
              </a:rPr>
              <a:t>▸  Choose NHS-approved routes where possible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80" y="137160"/>
            <a:ext cx="11338560" cy="6858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B923C"/>
                </a:solidFill>
                <a:latin typeface="Georgia"/>
              </a:rPr>
              <a:t>WHY NOW MATTERS: EXPONENTIAL GROWTH</a:t>
            </a:r>
          </a:p>
        </p:txBody>
      </p:sp>
      <p:sp>
        <p:nvSpPr>
          <p:cNvPr id="3" name="Rectangle 2"/>
          <p:cNvSpPr/>
          <p:nvPr/>
        </p:nvSpPr>
        <p:spPr>
          <a:xfrm>
            <a:off x="704088" y="4483946"/>
            <a:ext cx="603504" cy="1185333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04088" y="4163906"/>
            <a:ext cx="603504" cy="29260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5714999"/>
            <a:ext cx="603504" cy="3200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200" b="0" i="0">
                <a:solidFill>
                  <a:srgbClr val="9CA3AF"/>
                </a:solidFill>
                <a:latin typeface="Calibri"/>
              </a:rPr>
              <a:t>2022</a:t>
            </a:r>
          </a:p>
        </p:txBody>
      </p:sp>
      <p:sp>
        <p:nvSpPr>
          <p:cNvPr id="6" name="Rectangle 5"/>
          <p:cNvSpPr/>
          <p:nvPr/>
        </p:nvSpPr>
        <p:spPr>
          <a:xfrm>
            <a:off x="1801368" y="3701626"/>
            <a:ext cx="603504" cy="1967653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801368" y="3381586"/>
            <a:ext cx="603504" cy="29260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415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01368" y="5714999"/>
            <a:ext cx="603504" cy="3200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200" b="0" i="0">
                <a:solidFill>
                  <a:srgbClr val="9CA3AF"/>
                </a:solidFill>
                <a:latin typeface="Calibri"/>
              </a:rPr>
              <a:t>2024</a:t>
            </a:r>
          </a:p>
        </p:txBody>
      </p:sp>
      <p:sp>
        <p:nvSpPr>
          <p:cNvPr id="9" name="Rectangle 8"/>
          <p:cNvSpPr/>
          <p:nvPr/>
        </p:nvSpPr>
        <p:spPr>
          <a:xfrm>
            <a:off x="2898648" y="2871893"/>
            <a:ext cx="603504" cy="2797386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898648" y="2551853"/>
            <a:ext cx="603504" cy="29260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590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98648" y="5714999"/>
            <a:ext cx="603504" cy="3200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200" b="0" i="0">
                <a:solidFill>
                  <a:srgbClr val="9CA3AF"/>
                </a:solidFill>
                <a:latin typeface="Calibri"/>
              </a:rPr>
              <a:t>2026*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95927" y="2113280"/>
            <a:ext cx="603504" cy="3555999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995927" y="1793239"/>
            <a:ext cx="603504" cy="29260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750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95927" y="5714999"/>
            <a:ext cx="603504" cy="3200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200" b="0" i="0">
                <a:solidFill>
                  <a:srgbClr val="9CA3AF"/>
                </a:solidFill>
                <a:latin typeface="Calibri"/>
              </a:rPr>
              <a:t>2028*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93207" y="1188719"/>
            <a:ext cx="603504" cy="4480559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093207" y="868679"/>
            <a:ext cx="603504" cy="29260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945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93207" y="5714999"/>
            <a:ext cx="603504" cy="3200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200" b="0" i="0">
                <a:solidFill>
                  <a:srgbClr val="9CA3AF"/>
                </a:solidFill>
                <a:latin typeface="Calibri"/>
              </a:rPr>
              <a:t>2030*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6309360"/>
            <a:ext cx="5486400" cy="3657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100" b="0" i="1">
                <a:solidFill>
                  <a:srgbClr val="9CA3AF"/>
                </a:solidFill>
                <a:latin typeface="Calibri"/>
              </a:rPr>
              <a:t>Data centre electricity demand (TWh)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0" y="1005840"/>
            <a:ext cx="5486400" cy="155448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400800" y="1005840"/>
            <a:ext cx="164592" cy="155448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629400" y="1143000"/>
            <a:ext cx="228600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600" b="1" i="0">
                <a:solidFill>
                  <a:srgbClr val="FB923C"/>
                </a:solidFill>
                <a:latin typeface="Georgia"/>
              </a:rPr>
              <a:t>24–44M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06840" y="1234440"/>
            <a:ext cx="2743200" cy="10058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0" i="0">
                <a:solidFill>
                  <a:srgbClr val="CBD5E1"/>
                </a:solidFill>
                <a:latin typeface="Calibri"/>
              </a:rPr>
              <a:t>extra tonnes CO₂/year by 2030
= 5–10 million additional cars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00800" y="2724912"/>
            <a:ext cx="5486400" cy="155448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400800" y="2724912"/>
            <a:ext cx="16459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629400" y="2862072"/>
            <a:ext cx="228600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600" b="1" i="0">
                <a:solidFill>
                  <a:srgbClr val="028090"/>
                </a:solidFill>
                <a:latin typeface="Georgia"/>
              </a:rPr>
              <a:t>73%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06840" y="2953512"/>
            <a:ext cx="2743200" cy="10058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0" i="0">
                <a:solidFill>
                  <a:srgbClr val="CBD5E1"/>
                </a:solidFill>
                <a:latin typeface="Calibri"/>
              </a:rPr>
              <a:t>potential carbon reduction
with smart siting + renewables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800" y="4443983"/>
            <a:ext cx="5486400" cy="155448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6400800" y="4443983"/>
            <a:ext cx="164592" cy="155448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629400" y="4581144"/>
            <a:ext cx="228600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600" b="1" i="0">
                <a:solidFill>
                  <a:srgbClr val="A78BFA"/>
                </a:solidFill>
                <a:latin typeface="Georgia"/>
              </a:rPr>
              <a:t>86%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06840" y="4672583"/>
            <a:ext cx="2743200" cy="100584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0" i="0">
                <a:solidFill>
                  <a:srgbClr val="CBD5E1"/>
                </a:solidFill>
                <a:latin typeface="Calibri"/>
              </a:rPr>
              <a:t>potential water reduction
with efficiency + grid changes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1480" y="6492240"/>
            <a:ext cx="11338560" cy="347472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100" b="0" i="1">
                <a:solidFill>
                  <a:srgbClr val="6B7280"/>
                </a:solidFill>
                <a:latin typeface="Calibri"/>
              </a:rPr>
              <a:t>* Projected   |   The infrastructure choices made this decade determine AI's climate trajectory.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11338560" cy="68580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THREE THINGS YOU CAN DO THIS WEEK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051560"/>
            <a:ext cx="3749039" cy="5440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1051560"/>
            <a:ext cx="3749039" cy="164592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65760" y="1216152"/>
            <a:ext cx="3749039" cy="10515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7200" b="1" i="0">
                <a:solidFill>
                  <a:srgbClr val="FB923C"/>
                </a:solidFill>
                <a:latin typeface="Georgia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395728"/>
            <a:ext cx="3200399" cy="3657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2505456"/>
            <a:ext cx="3428999" cy="56692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Have the team conversation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145536"/>
            <a:ext cx="3428999" cy="24231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300" b="0" i="0">
                <a:solidFill>
                  <a:srgbClr val="374151"/>
                </a:solidFill>
                <a:latin typeface="Calibri"/>
              </a:rPr>
              <a:t>Not about restriction — about intentionality. When should we use AI? When should we not? What problem are we actually solving? Thirty minutes at your next team meeting.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5989320"/>
            <a:ext cx="3749039" cy="5029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6035040"/>
            <a:ext cx="3428999" cy="41148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100" b="0" i="1">
                <a:solidFill>
                  <a:srgbClr val="6B7280"/>
                </a:solidFill>
                <a:latin typeface="Calibri"/>
              </a:rPr>
              <a:t>Time needed: 30 minutes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61688" y="1051560"/>
            <a:ext cx="3749039" cy="5440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361688" y="1051560"/>
            <a:ext cx="3749039" cy="16459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361688" y="1216152"/>
            <a:ext cx="3749039" cy="10515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7200" b="1" i="0">
                <a:solidFill>
                  <a:srgbClr val="028090"/>
                </a:solidFill>
                <a:latin typeface="Georgia"/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36007" y="2395728"/>
            <a:ext cx="3200399" cy="3657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44568" y="2505456"/>
            <a:ext cx="3428999" cy="56692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Use AI mindfully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44568" y="3145536"/>
            <a:ext cx="3428999" cy="24231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300" b="0" i="0">
                <a:solidFill>
                  <a:srgbClr val="374151"/>
                </a:solidFill>
                <a:latin typeface="Calibri"/>
              </a:rPr>
              <a:t>Before you reach for an AI tool, ask: Is there a real problem here? What would I do without it? Am I using the lowest-powered tool for the job? Five seconds of reflection before every query.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61688" y="5989320"/>
            <a:ext cx="3749039" cy="5029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544568" y="6035040"/>
            <a:ext cx="3428999" cy="41148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100" b="0" i="1">
                <a:solidFill>
                  <a:srgbClr val="6B7280"/>
                </a:solidFill>
                <a:latin typeface="Calibri"/>
              </a:rPr>
              <a:t>Takes: 5 seconds of thought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57615" y="1051560"/>
            <a:ext cx="3749039" cy="5440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357615" y="1051560"/>
            <a:ext cx="3749039" cy="164592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357615" y="1216152"/>
            <a:ext cx="3749039" cy="10515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7200" b="1" i="0">
                <a:solidFill>
                  <a:srgbClr val="A78BFA"/>
                </a:solidFill>
                <a:latin typeface="Georgia"/>
              </a:rPr>
              <a:t>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31936" y="2395728"/>
            <a:ext cx="3200399" cy="3657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540495" y="2505456"/>
            <a:ext cx="3428999" cy="56692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Try Copilot — today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40495" y="3145536"/>
            <a:ext cx="3428999" cy="24231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300" b="0" i="0">
                <a:solidFill>
                  <a:srgbClr val="374151"/>
                </a:solidFill>
                <a:latin typeface="Calibri"/>
              </a:rPr>
              <a:t>If you have a Microsoft 365 account, you already have access. Open Teams or go to copilot.microsoft.com in your browser. Ask it to draft something simple. See what it can do.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57615" y="5989320"/>
            <a:ext cx="3749039" cy="5029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540495" y="6035040"/>
            <a:ext cx="3428999" cy="41148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100" b="0" i="1">
                <a:solidFill>
                  <a:srgbClr val="6B7280"/>
                </a:solidFill>
                <a:latin typeface="Calibri"/>
              </a:rPr>
              <a:t>Try it: copilot.microsoft.com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20040" y="6217920"/>
            <a:ext cx="11868912" cy="64008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822960"/>
            <a:ext cx="10332720" cy="590931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lang="en-GB" sz="3600" b="0" i="0" dirty="0">
                <a:solidFill>
                  <a:srgbClr val="FFFFFF"/>
                </a:solidFill>
                <a:latin typeface="Georgia"/>
              </a:rPr>
              <a:t>We need</a:t>
            </a:r>
            <a:endParaRPr sz="3600" b="0" i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10332720" cy="590931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lang="en-GB" sz="3600" b="1" i="0" dirty="0">
                <a:solidFill>
                  <a:srgbClr val="FB923C"/>
                </a:solidFill>
                <a:latin typeface="Georgia"/>
              </a:rPr>
              <a:t>Sound</a:t>
            </a:r>
            <a:r>
              <a:rPr sz="3600" b="1" i="0" dirty="0">
                <a:solidFill>
                  <a:srgbClr val="FB923C"/>
                </a:solidFill>
                <a:latin typeface="Georgia"/>
              </a:rPr>
              <a:t> clinic</a:t>
            </a:r>
            <a:r>
              <a:rPr lang="en-GB" sz="3600" b="1" i="0" dirty="0">
                <a:solidFill>
                  <a:srgbClr val="FB923C"/>
                </a:solidFill>
                <a:latin typeface="Georgia"/>
              </a:rPr>
              <a:t>al judgement</a:t>
            </a:r>
            <a:endParaRPr sz="3600" b="1" i="0" dirty="0">
              <a:solidFill>
                <a:srgbClr val="FB923C"/>
              </a:solidFill>
              <a:latin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2468880"/>
            <a:ext cx="10332720" cy="590931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lang="en-GB" sz="3600" b="0" i="0" dirty="0">
                <a:solidFill>
                  <a:srgbClr val="FFFFFF"/>
                </a:solidFill>
                <a:latin typeface="Georgia"/>
              </a:rPr>
              <a:t>In the AI conversation</a:t>
            </a:r>
            <a:endParaRPr sz="3600" b="0" i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520440"/>
            <a:ext cx="10058400" cy="652486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lang="en-GB" sz="2000" dirty="0">
                <a:solidFill>
                  <a:srgbClr val="CBD5E1"/>
                </a:solidFill>
                <a:latin typeface="Georgia"/>
              </a:rPr>
              <a:t>Look for the e</a:t>
            </a:r>
            <a:r>
              <a:rPr sz="2000" b="0" i="0" dirty="0" err="1">
                <a:solidFill>
                  <a:srgbClr val="CBD5E1"/>
                </a:solidFill>
                <a:latin typeface="Georgia"/>
              </a:rPr>
              <a:t>vidence</a:t>
            </a:r>
            <a:r>
              <a:rPr sz="2000" b="0" i="0" dirty="0">
                <a:solidFill>
                  <a:srgbClr val="CBD5E1"/>
                </a:solidFill>
                <a:latin typeface="Georgia"/>
              </a:rPr>
              <a:t>-base.  Risk-benefit aware</a:t>
            </a:r>
            <a:r>
              <a:rPr lang="en-GB" sz="2000" b="0" i="0" dirty="0">
                <a:solidFill>
                  <a:srgbClr val="CBD5E1"/>
                </a:solidFill>
                <a:latin typeface="Georgia"/>
              </a:rPr>
              <a:t>ness</a:t>
            </a:r>
            <a:r>
              <a:rPr sz="2000" b="0" i="0" dirty="0">
                <a:solidFill>
                  <a:srgbClr val="CBD5E1"/>
                </a:solidFill>
                <a:latin typeface="Georgia"/>
              </a:rPr>
              <a:t>.  </a:t>
            </a:r>
            <a:r>
              <a:rPr lang="en-GB" sz="2000" b="0" i="0" dirty="0">
                <a:solidFill>
                  <a:srgbClr val="CBD5E1"/>
                </a:solidFill>
                <a:latin typeface="Georgia"/>
              </a:rPr>
              <a:t>Being honest</a:t>
            </a:r>
            <a:r>
              <a:rPr sz="2000" b="0" i="0" dirty="0">
                <a:solidFill>
                  <a:srgbClr val="CBD5E1"/>
                </a:solidFill>
                <a:latin typeface="Georgia"/>
              </a:rPr>
              <a:t> about uncertainty.
</a:t>
            </a:r>
            <a:r>
              <a:rPr lang="en-GB" sz="2000" b="0" i="0" dirty="0">
                <a:solidFill>
                  <a:srgbClr val="CBD5E1"/>
                </a:solidFill>
                <a:latin typeface="Georgia"/>
              </a:rPr>
              <a:t>Profits must serve patients and the planet</a:t>
            </a:r>
            <a:r>
              <a:rPr sz="2000" b="0" i="0" dirty="0">
                <a:solidFill>
                  <a:srgbClr val="CBD5E1"/>
                </a:solidFill>
                <a:latin typeface="Georgia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263640"/>
            <a:ext cx="10058400" cy="45720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400" b="0" i="0">
                <a:solidFill>
                  <a:srgbClr val="1E2761"/>
                </a:solidFill>
                <a:latin typeface="Calibri"/>
              </a:rPr>
              <a:t>Dr Ben Lees  |  GP Partner &amp; Digital Fellow  |  ben.lees@nhs.net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93"/>
          <p:cNvSpPr txBox="1">
            <a:spLocks noGrp="1"/>
          </p:cNvSpPr>
          <p:nvPr>
            <p:ph type="title"/>
          </p:nvPr>
        </p:nvSpPr>
        <p:spPr>
          <a:xfrm>
            <a:off x="6728247" y="639824"/>
            <a:ext cx="4811819" cy="3685055"/>
          </a:xfrm>
          <a:prstGeom prst="rect">
            <a:avLst/>
          </a:prstGeom>
        </p:spPr>
        <p:txBody>
          <a:bodyPr spcFirstLastPara="1" vert="horz" wrap="square" lIns="91416" tIns="45708" rIns="91416" bIns="45708" rtlCol="0" anchor="b" anchorCtr="0">
            <a:normAutofit fontScale="90000"/>
          </a:bodyPr>
          <a:lstStyle/>
          <a:p>
            <a:pPr algn="l">
              <a:spcBef>
                <a:spcPct val="0"/>
              </a:spcBef>
            </a:pPr>
            <a:r>
              <a:rPr lang="en-US" sz="6798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  <a:t>Please take 2 mins to leave us some feedback</a:t>
            </a:r>
            <a:endParaRPr lang="en-US" sz="6798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 descr="A qr code on a blue background&#10;&#10;AI-generated content may be incorrect.">
            <a:extLst>
              <a:ext uri="{FF2B5EF4-FFF2-40B4-BE49-F238E27FC236}">
                <a16:creationId xmlns:a16="http://schemas.microsoft.com/office/drawing/2014/main" id="{73F40DFD-7106-D9F3-40FF-174C1482E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9" r="5412"/>
          <a:stretch>
            <a:fillRect/>
          </a:stretch>
        </p:blipFill>
        <p:spPr>
          <a:xfrm>
            <a:off x="0" y="903"/>
            <a:ext cx="6094413" cy="6856204"/>
          </a:xfrm>
          <a:prstGeom prst="rect">
            <a:avLst/>
          </a:prstGeom>
        </p:spPr>
      </p:pic>
      <p:sp>
        <p:nvSpPr>
          <p:cNvPr id="883" name="Google Shape;883;p93"/>
          <p:cNvSpPr txBox="1"/>
          <p:nvPr/>
        </p:nvSpPr>
        <p:spPr>
          <a:xfrm>
            <a:off x="565527" y="225559"/>
            <a:ext cx="8552872" cy="3160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91401" rIns="91401" bIns="91401" anchor="t" anchorCtr="0">
            <a:noAutofit/>
          </a:bodyPr>
          <a:lstStyle/>
          <a:p>
            <a:pPr defTabSz="457063">
              <a:defRPr/>
            </a:pPr>
            <a:endParaRPr sz="2399">
              <a:solidFill>
                <a:srgbClr val="119BBB"/>
              </a:solidFill>
              <a:latin typeface="Manro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20040" y="6217920"/>
            <a:ext cx="11868912" cy="64008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502920"/>
            <a:ext cx="10058400" cy="73152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3800" b="1" i="0">
                <a:solidFill>
                  <a:srgbClr val="FFFFFF"/>
                </a:solidFill>
                <a:latin typeface="Georgia"/>
              </a:rPr>
              <a:t>YOUR FEEDBACK MATTERS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10058400" cy="313932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lang="en-GB" sz="1800" b="0" i="1" dirty="0">
                <a:solidFill>
                  <a:srgbClr val="FB923C"/>
                </a:solidFill>
                <a:latin typeface="Georgia"/>
              </a:rPr>
              <a:t>Thank you for leaving some feedback- it helps me to improve my work</a:t>
            </a:r>
            <a:r>
              <a:rPr sz="1800" b="0" i="1" dirty="0">
                <a:solidFill>
                  <a:srgbClr val="FB923C"/>
                </a:solidFill>
                <a:latin typeface="Georgia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5669280"/>
            <a:ext cx="3200400" cy="41148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1300" b="0" i="0" dirty="0">
                <a:solidFill>
                  <a:srgbClr val="CBD5E1"/>
                </a:solidFill>
                <a:latin typeface="Calibri"/>
              </a:rPr>
              <a:t>Scan to share your feedback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6263640"/>
            <a:ext cx="10058400" cy="45720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400" b="0" i="0">
                <a:solidFill>
                  <a:srgbClr val="1E2761"/>
                </a:solidFill>
                <a:latin typeface="Calibri"/>
              </a:rPr>
              <a:t>Dr Ben Lees  |  ben.lees@nhs.net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45B6D6C-E21F-11A3-8561-9A5BCB6A1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804" y="1828800"/>
            <a:ext cx="3593592" cy="35935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8229600" cy="560153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lang="en-GB" sz="3400" b="1" i="0" dirty="0">
                <a:solidFill>
                  <a:srgbClr val="FFFFFF"/>
                </a:solidFill>
                <a:latin typeface="Georgia"/>
              </a:rPr>
              <a:t>About me</a:t>
            </a:r>
            <a:endParaRPr sz="3400" b="1" i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46720" y="960120"/>
            <a:ext cx="4142232" cy="5897880"/>
          </a:xfrm>
          <a:prstGeom prst="rect">
            <a:avLst/>
          </a:prstGeom>
          <a:solidFill>
            <a:srgbClr val="D0E8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8046720" y="960120"/>
            <a:ext cx="4142232" cy="5897880"/>
          </a:xfrm>
          <a:prstGeom prst="rect">
            <a:avLst/>
          </a:prstGeom>
          <a:solidFill>
            <a:srgbClr val="60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5760" y="1143000"/>
            <a:ext cx="7406640" cy="9875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252728"/>
            <a:ext cx="640080" cy="73152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2200" b="0" i="0">
                <a:solidFill>
                  <a:srgbClr val="028090"/>
                </a:solidFill>
                <a:latin typeface="Calibri"/>
              </a:rPr>
              <a:t>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1188720"/>
            <a:ext cx="5943600" cy="298543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700" b="1" i="0" dirty="0">
                <a:solidFill>
                  <a:srgbClr val="1E2761"/>
                </a:solidFill>
                <a:latin typeface="Calibri"/>
              </a:rPr>
              <a:t>Full-time GP Partner</a:t>
            </a:r>
            <a:r>
              <a:rPr lang="en-GB" sz="1700" b="1" i="0" dirty="0">
                <a:solidFill>
                  <a:srgbClr val="1E2761"/>
                </a:solidFill>
                <a:latin typeface="Calibri"/>
              </a:rPr>
              <a:t>, The </a:t>
            </a:r>
            <a:r>
              <a:rPr lang="en-GB" sz="1700" b="1" i="0" dirty="0" err="1">
                <a:solidFill>
                  <a:srgbClr val="1E2761"/>
                </a:solidFill>
                <a:latin typeface="Calibri"/>
              </a:rPr>
              <a:t>Leckhampton</a:t>
            </a:r>
            <a:r>
              <a:rPr lang="en-GB" sz="1700" b="1" i="0" dirty="0">
                <a:solidFill>
                  <a:srgbClr val="1E2761"/>
                </a:solidFill>
                <a:latin typeface="Calibri"/>
              </a:rPr>
              <a:t> Surgery</a:t>
            </a:r>
            <a:endParaRPr sz="1700" b="1" i="0" dirty="0">
              <a:solidFill>
                <a:srgbClr val="1E2761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5760" y="2286000"/>
            <a:ext cx="7406640" cy="9875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7200" y="2395728"/>
            <a:ext cx="640080" cy="73152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2200" b="0" i="0">
                <a:solidFill>
                  <a:srgbClr val="028090"/>
                </a:solidFill>
                <a:latin typeface="Calibri"/>
              </a:rPr>
              <a:t>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000" y="2331720"/>
            <a:ext cx="594360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700" b="1" i="0" dirty="0">
                <a:solidFill>
                  <a:srgbClr val="1E2761"/>
                </a:solidFill>
                <a:latin typeface="Calibri"/>
              </a:rPr>
              <a:t>GP Trainer &amp; Mentor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3429000"/>
            <a:ext cx="7406640" cy="9875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7200" y="3538728"/>
            <a:ext cx="640080" cy="73152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2200" b="0" i="0">
                <a:solidFill>
                  <a:srgbClr val="028090"/>
                </a:solidFill>
                <a:latin typeface="Calibri"/>
              </a:rPr>
              <a:t>🌱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3474720"/>
            <a:ext cx="5943600" cy="560153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lang="en-GB" sz="1700" b="1" i="0" dirty="0">
                <a:solidFill>
                  <a:srgbClr val="1E2761"/>
                </a:solidFill>
                <a:latin typeface="Calibri"/>
              </a:rPr>
              <a:t>NHSE</a:t>
            </a:r>
            <a:r>
              <a:rPr sz="1700" b="1" i="0" dirty="0">
                <a:solidFill>
                  <a:srgbClr val="1E2761"/>
                </a:solidFill>
                <a:latin typeface="Calibri"/>
              </a:rPr>
              <a:t> Fellow</a:t>
            </a:r>
            <a:r>
              <a:rPr lang="en-GB" sz="1700" b="1" i="0" dirty="0">
                <a:solidFill>
                  <a:srgbClr val="1E2761"/>
                </a:solidFill>
                <a:latin typeface="Calibri"/>
              </a:rPr>
              <a:t>ships</a:t>
            </a:r>
            <a:r>
              <a:rPr lang="en-GB" sz="1700" b="1" dirty="0">
                <a:solidFill>
                  <a:srgbClr val="1E2761"/>
                </a:solidFill>
                <a:latin typeface="Calibri"/>
              </a:rPr>
              <a:t>, Sustainable Primary Care (</a:t>
            </a:r>
            <a:r>
              <a:rPr sz="1700" b="1" i="0" dirty="0">
                <a:solidFill>
                  <a:srgbClr val="1E2761"/>
                </a:solidFill>
                <a:latin typeface="Calibri"/>
              </a:rPr>
              <a:t>2020</a:t>
            </a:r>
            <a:r>
              <a:rPr lang="en-GB" sz="1700" b="1" i="0" dirty="0">
                <a:solidFill>
                  <a:srgbClr val="1E2761"/>
                </a:solidFill>
                <a:latin typeface="Calibri"/>
              </a:rPr>
              <a:t>) and AI in General Practice (2025)</a:t>
            </a:r>
            <a:endParaRPr sz="1700" b="1" i="0" dirty="0">
              <a:solidFill>
                <a:srgbClr val="1E2761"/>
              </a:solidFill>
              <a:latin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5760" y="4572000"/>
            <a:ext cx="7406640" cy="9875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097280" y="4681728"/>
            <a:ext cx="5943600" cy="298543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lang="en-GB" sz="1700" b="1" dirty="0">
                <a:solidFill>
                  <a:srgbClr val="1E2761"/>
                </a:solidFill>
                <a:latin typeface="Calibri"/>
              </a:rPr>
              <a:t>Husband, father and fur-parent to Nala!</a:t>
            </a:r>
            <a:endParaRPr sz="1700" b="1" i="0" dirty="0">
              <a:solidFill>
                <a:srgbClr val="1E2761"/>
              </a:solidFill>
              <a:latin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5760" y="5989320"/>
            <a:ext cx="7406640" cy="437043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1" i="1" dirty="0">
                <a:solidFill>
                  <a:srgbClr val="028090"/>
                </a:solidFill>
                <a:latin typeface="Calibri"/>
              </a:rPr>
              <a:t>I am a doctor with an interest — not an AI or sustainability expert.</a:t>
            </a:r>
            <a:r>
              <a:rPr lang="en-GB" sz="1300" b="1" i="1" dirty="0">
                <a:solidFill>
                  <a:srgbClr val="028090"/>
                </a:solidFill>
                <a:latin typeface="Calibri"/>
              </a:rPr>
              <a:t>  </a:t>
            </a:r>
          </a:p>
          <a:p>
            <a:pPr algn="l"/>
            <a:r>
              <a:rPr lang="en-GB" sz="1300" b="1" i="1" dirty="0">
                <a:solidFill>
                  <a:srgbClr val="028090"/>
                </a:solidFill>
                <a:latin typeface="Calibri"/>
              </a:rPr>
              <a:t>I’m not an AI evangelist either- I’d rather be walking my dog in the hills!</a:t>
            </a:r>
            <a:endParaRPr sz="1300" b="1" i="1" dirty="0">
              <a:solidFill>
                <a:srgbClr val="028090"/>
              </a:solidFill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1A38AF-0ECA-DA47-E284-6C91AEDBD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290" y="1058801"/>
            <a:ext cx="3943091" cy="29573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3753F3-0C4B-257C-1FE6-436B382BE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6290" y="4102041"/>
            <a:ext cx="2066969" cy="27559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4AFF624-566A-EF47-51CD-43DB4EC8E4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1789" y="4572000"/>
            <a:ext cx="1776764" cy="9875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502920"/>
            <a:ext cx="10515600" cy="68580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2800" b="0" i="1">
                <a:solidFill>
                  <a:srgbClr val="CBD5E1"/>
                </a:solidFill>
                <a:latin typeface="Georgia"/>
              </a:rPr>
              <a:t>Before we start 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515600" cy="17373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4800" b="1" i="0">
                <a:solidFill>
                  <a:srgbClr val="FFFFFF"/>
                </a:solidFill>
                <a:latin typeface="Georgia"/>
              </a:rPr>
              <a:t>what do YOU want
to get out of today?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971800"/>
            <a:ext cx="10515600" cy="375487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lang="en-GB" sz="2200" b="0" i="1" dirty="0">
                <a:solidFill>
                  <a:srgbClr val="FB923C"/>
                </a:solidFill>
                <a:latin typeface="Georgia"/>
              </a:rPr>
              <a:t>Speak up and I’ll do my best!</a:t>
            </a:r>
            <a:endParaRPr sz="2200" b="0" i="1" dirty="0">
              <a:solidFill>
                <a:srgbClr val="FB923C"/>
              </a:solidFill>
              <a:latin typeface="Georgi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3749039"/>
            <a:ext cx="3200400" cy="237744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914400" y="3749039"/>
            <a:ext cx="3200400" cy="16459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51560" y="3977639"/>
            <a:ext cx="822960" cy="8229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3000" b="0" i="0">
                <a:solidFill>
                  <a:srgbClr val="FFFFFF"/>
                </a:solidFill>
                <a:latin typeface="Calibri"/>
              </a:rPr>
              <a:t>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069080"/>
            <a:ext cx="2057400" cy="91440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600" b="0" i="0">
                <a:solidFill>
                  <a:srgbClr val="CBD5E1"/>
                </a:solidFill>
                <a:latin typeface="Calibri"/>
              </a:rPr>
              <a:t>Something you're
curious about AI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70831" y="3749039"/>
            <a:ext cx="3200400" cy="237744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370831" y="3749039"/>
            <a:ext cx="3200400" cy="16459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07992" y="3977639"/>
            <a:ext cx="822960" cy="8229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3000" b="0" i="0">
                <a:solidFill>
                  <a:srgbClr val="FFFFFF"/>
                </a:solidFill>
                <a:latin typeface="Calibri"/>
              </a:rPr>
              <a:t>⚠️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76671" y="4069080"/>
            <a:ext cx="2057400" cy="91440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600" b="0" i="0">
                <a:solidFill>
                  <a:srgbClr val="CBD5E1"/>
                </a:solidFill>
                <a:latin typeface="Calibri"/>
              </a:rPr>
              <a:t>Something you're
concerned about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827263" y="3749039"/>
            <a:ext cx="3200400" cy="237744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827263" y="3749039"/>
            <a:ext cx="3200400" cy="16459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964423" y="3977639"/>
            <a:ext cx="822960" cy="8229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3000" b="0" i="0">
                <a:solidFill>
                  <a:srgbClr val="FFFFFF"/>
                </a:solidFill>
                <a:latin typeface="Calibri"/>
              </a:rPr>
              <a:t>🛠️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33103" y="4069080"/>
            <a:ext cx="2057400" cy="91440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600" b="0" i="0">
                <a:solidFill>
                  <a:srgbClr val="CBD5E1"/>
                </a:solidFill>
                <a:latin typeface="Calibri"/>
              </a:rPr>
              <a:t>Something practical
you want to take away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20040" y="6236208"/>
            <a:ext cx="11868912" cy="621792"/>
          </a:xfrm>
          <a:prstGeom prst="rect">
            <a:avLst/>
          </a:prstGeom>
          <a:solidFill>
            <a:srgbClr val="141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10972800" cy="6858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WHAT WE ACTUALLY USE IN PRACTICE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097280"/>
            <a:ext cx="5394960" cy="5303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1097280"/>
            <a:ext cx="5394960" cy="2286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3337560"/>
            <a:ext cx="5120640" cy="50292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2000" b="1" i="0">
                <a:solidFill>
                  <a:srgbClr val="1E2761"/>
                </a:solidFill>
                <a:latin typeface="Calibri"/>
              </a:rPr>
              <a:t>Microsoft Copilot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86200"/>
            <a:ext cx="5120640" cy="228600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800"/>
              </a:spcAft>
              <a:buChar char="▸"/>
            </a:pPr>
            <a:r>
              <a:rPr sz="1300" b="0">
                <a:solidFill>
                  <a:srgbClr val="374151"/>
                </a:solidFill>
                <a:latin typeface="Calibri"/>
              </a:rPr>
              <a:t>Drafting communications &amp; policy documents</a:t>
            </a:r>
          </a:p>
          <a:p>
            <a:pPr>
              <a:spcAft>
                <a:spcPts val="800"/>
              </a:spcAft>
              <a:buChar char="▸"/>
            </a:pPr>
            <a:r>
              <a:rPr sz="1300" b="0">
                <a:solidFill>
                  <a:srgbClr val="374151"/>
                </a:solidFill>
                <a:latin typeface="Calibri"/>
              </a:rPr>
              <a:t>Summarising meeting notes</a:t>
            </a:r>
          </a:p>
          <a:p>
            <a:pPr>
              <a:spcAft>
                <a:spcPts val="800"/>
              </a:spcAft>
              <a:buChar char="▸"/>
            </a:pPr>
            <a:r>
              <a:rPr sz="1300" b="0">
                <a:solidFill>
                  <a:srgbClr val="374151"/>
                </a:solidFill>
                <a:latin typeface="Calibri"/>
              </a:rPr>
              <a:t>Back-office admin &amp; governance work</a:t>
            </a:r>
          </a:p>
          <a:p>
            <a:pPr>
              <a:spcAft>
                <a:spcPts val="800"/>
              </a:spcAft>
              <a:buChar char="▸"/>
            </a:pPr>
            <a:r>
              <a:rPr sz="1300" b="0">
                <a:solidFill>
                  <a:srgbClr val="374151"/>
                </a:solidFill>
                <a:latin typeface="Calibri"/>
              </a:rPr>
              <a:t>NHS Enterprise Copilot: data stays within NHS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1097280"/>
            <a:ext cx="5394960" cy="5303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400800" y="1097280"/>
            <a:ext cx="5394960" cy="228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37960" y="3337560"/>
            <a:ext cx="5120640" cy="50292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2000" b="1" i="0">
                <a:solidFill>
                  <a:srgbClr val="1E2761"/>
                </a:solidFill>
                <a:latin typeface="Calibri"/>
              </a:rPr>
              <a:t>Heidi (AVT)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3886200"/>
            <a:ext cx="5120640" cy="228600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800"/>
              </a:spcAft>
              <a:buChar char="▸"/>
            </a:pPr>
            <a:r>
              <a:rPr sz="1300" b="0">
                <a:solidFill>
                  <a:srgbClr val="374151"/>
                </a:solidFill>
                <a:latin typeface="Calibri"/>
              </a:rPr>
              <a:t>MHRA Class 1 registered ambient transcription</a:t>
            </a:r>
          </a:p>
          <a:p>
            <a:pPr>
              <a:spcAft>
                <a:spcPts val="800"/>
              </a:spcAft>
              <a:buChar char="▸"/>
            </a:pPr>
            <a:r>
              <a:rPr sz="1300" b="0">
                <a:solidFill>
                  <a:srgbClr val="374151"/>
                </a:solidFill>
                <a:latin typeface="Calibri"/>
              </a:rPr>
              <a:t>Listens · strips PID · generates structured note</a:t>
            </a:r>
          </a:p>
          <a:p>
            <a:pPr>
              <a:spcAft>
                <a:spcPts val="800"/>
              </a:spcAft>
              <a:buChar char="▸"/>
            </a:pPr>
            <a:r>
              <a:rPr sz="1300" b="0">
                <a:solidFill>
                  <a:srgbClr val="374151"/>
                </a:solidFill>
                <a:latin typeface="Calibri"/>
              </a:rPr>
              <a:t>Reclaims 1–2 hours per clinician per week</a:t>
            </a:r>
          </a:p>
          <a:p>
            <a:pPr>
              <a:spcAft>
                <a:spcPts val="800"/>
              </a:spcAft>
              <a:buChar char="▸"/>
            </a:pPr>
            <a:r>
              <a:rPr sz="1300" b="0">
                <a:solidFill>
                  <a:srgbClr val="374151"/>
                </a:solidFill>
                <a:latin typeface="Calibri"/>
              </a:rPr>
              <a:t>Safe two-step workflow for clinical AI use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6446520"/>
            <a:ext cx="11430000" cy="347472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0" i="1">
                <a:solidFill>
                  <a:srgbClr val="028090"/>
                </a:solidFill>
                <a:latin typeface="Calibri"/>
              </a:rPr>
              <a:t>Getting from 'we want to use this' to 'we use it safely' took real governance work.</a:t>
            </a:r>
          </a:p>
        </p:txBody>
      </p:sp>
      <p:pic>
        <p:nvPicPr>
          <p:cNvPr id="17" name="Picture 16" descr="lapt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" y="1371600"/>
            <a:ext cx="2743200" cy="1965960"/>
          </a:xfrm>
          <a:prstGeom prst="rect">
            <a:avLst/>
          </a:prstGeom>
        </p:spPr>
      </p:pic>
      <p:pic>
        <p:nvPicPr>
          <p:cNvPr id="18" name="Picture 17" descr="micropho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0" y="1371600"/>
            <a:ext cx="2743200" cy="19659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10972800" cy="6858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IMPLEMENTATION: THE REAL WORK</a:t>
            </a:r>
          </a:p>
        </p:txBody>
      </p:sp>
      <p:sp>
        <p:nvSpPr>
          <p:cNvPr id="4" name="Rectangle 3"/>
          <p:cNvSpPr/>
          <p:nvPr/>
        </p:nvSpPr>
        <p:spPr>
          <a:xfrm>
            <a:off x="8046720" y="1051560"/>
            <a:ext cx="4023360" cy="5669280"/>
          </a:xfrm>
          <a:prstGeom prst="rect">
            <a:avLst/>
          </a:prstGeom>
          <a:solidFill>
            <a:srgbClr val="CCDD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5760" y="1143000"/>
            <a:ext cx="7406640" cy="594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1143000"/>
            <a:ext cx="164592" cy="59436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1234440"/>
            <a:ext cx="45720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028090"/>
                </a:solidFill>
                <a:latin typeface="Calibr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1252728"/>
            <a:ext cx="630936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0" i="0">
                <a:solidFill>
                  <a:srgbClr val="374151"/>
                </a:solidFill>
                <a:latin typeface="Calibri"/>
              </a:rPr>
              <a:t>Data Processing Agreement review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1801368"/>
            <a:ext cx="7406640" cy="594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65760" y="1801368"/>
            <a:ext cx="164592" cy="59436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94360" y="1892807"/>
            <a:ext cx="45720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028090"/>
                </a:solidFill>
                <a:latin typeface="Calibri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1911095"/>
            <a:ext cx="630936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0" i="0">
                <a:solidFill>
                  <a:srgbClr val="374151"/>
                </a:solidFill>
                <a:latin typeface="Calibri"/>
              </a:rPr>
              <a:t>MHRA registration check (Class 1 ✓)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2459736"/>
            <a:ext cx="7406640" cy="594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65760" y="2459736"/>
            <a:ext cx="164592" cy="59436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94360" y="2551176"/>
            <a:ext cx="45720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028090"/>
                </a:solidFill>
                <a:latin typeface="Calibri"/>
              </a:rPr>
              <a:t>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2569464"/>
            <a:ext cx="630936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0" i="0">
                <a:solidFill>
                  <a:srgbClr val="374151"/>
                </a:solidFill>
                <a:latin typeface="Calibri"/>
              </a:rPr>
              <a:t>Data Protection Impact Assessment (DPIA)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3118104"/>
            <a:ext cx="7406640" cy="594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365760" y="3118104"/>
            <a:ext cx="164592" cy="59436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94360" y="3209544"/>
            <a:ext cx="45720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028090"/>
                </a:solidFill>
                <a:latin typeface="Calibri"/>
              </a:rPr>
              <a:t>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3227832"/>
            <a:ext cx="630936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0" i="0">
                <a:solidFill>
                  <a:srgbClr val="374151"/>
                </a:solidFill>
                <a:latin typeface="Calibri"/>
              </a:rPr>
              <a:t>Patient consent protocols established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5760" y="3776472"/>
            <a:ext cx="7406640" cy="594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365760" y="3776472"/>
            <a:ext cx="164592" cy="59436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94360" y="3867911"/>
            <a:ext cx="45720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028090"/>
                </a:solidFill>
                <a:latin typeface="Calibri"/>
              </a:rPr>
              <a:t>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" y="3886200"/>
            <a:ext cx="630936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0" i="0">
                <a:solidFill>
                  <a:srgbClr val="374151"/>
                </a:solidFill>
                <a:latin typeface="Calibri"/>
              </a:rPr>
              <a:t>Team training: safe use &amp; limitations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" y="4434840"/>
            <a:ext cx="7406640" cy="594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365760" y="4434840"/>
            <a:ext cx="164592" cy="59436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94360" y="4526279"/>
            <a:ext cx="45720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028090"/>
                </a:solidFill>
                <a:latin typeface="Calibri"/>
              </a:rPr>
              <a:t>✓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7280" y="4544568"/>
            <a:ext cx="630936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0" i="0">
                <a:solidFill>
                  <a:srgbClr val="374151"/>
                </a:solidFill>
                <a:latin typeface="Calibri"/>
              </a:rPr>
              <a:t>Policy for patient declining consent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760" y="5093207"/>
            <a:ext cx="7406640" cy="594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365760" y="5093207"/>
            <a:ext cx="164592" cy="5943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94360" y="5184647"/>
            <a:ext cx="45720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FB923C"/>
                </a:solidFill>
                <a:latin typeface="Calibri"/>
              </a:rPr>
              <a:t>!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7280" y="5202936"/>
            <a:ext cx="630936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0" i="0">
                <a:solidFill>
                  <a:srgbClr val="374151"/>
                </a:solidFill>
                <a:latin typeface="Calibri"/>
              </a:rPr>
              <a:t>Ongoing literacy support for the team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5760" y="5751575"/>
            <a:ext cx="7406640" cy="59436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365760" y="5751575"/>
            <a:ext cx="164592" cy="59436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94360" y="5843015"/>
            <a:ext cx="457200" cy="41148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Calibri"/>
              </a:rPr>
              <a:t>→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97280" y="5861303"/>
            <a:ext cx="630936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Governance = first. Technology = second.</a:t>
            </a:r>
          </a:p>
        </p:txBody>
      </p:sp>
      <p:pic>
        <p:nvPicPr>
          <p:cNvPr id="39" name="Picture 38" descr="clip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160" y="1188720"/>
            <a:ext cx="3657600" cy="53035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11338560" cy="68580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WHERE AI COULD GENUINELY HELP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143000"/>
            <a:ext cx="3520440" cy="2148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1143000"/>
            <a:ext cx="3520440" cy="16459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75488" y="1380744"/>
            <a:ext cx="594360" cy="5943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2400" b="0" i="0">
                <a:solidFill>
                  <a:srgbClr val="028090"/>
                </a:solidFill>
                <a:latin typeface="Calibri"/>
              </a:rPr>
              <a:t>🎙️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399032"/>
            <a:ext cx="2560320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Ambient Transcription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880360" y="1380744"/>
            <a:ext cx="868680" cy="25603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889503" y="1399032"/>
            <a:ext cx="850392" cy="21945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Calibri"/>
              </a:rPr>
              <a:t>IN 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892807"/>
            <a:ext cx="3291840" cy="12801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100" b="0" i="0">
                <a:solidFill>
                  <a:srgbClr val="374151"/>
                </a:solidFill>
                <a:latin typeface="Calibri"/>
              </a:rPr>
              <a:t>Voice-to-notes during consultations. Less screen time, more patient contact. Reclaims 1–2 hrs/week.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51960" y="1143000"/>
            <a:ext cx="3520440" cy="2148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251960" y="1143000"/>
            <a:ext cx="3520440" cy="16459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361688" y="1380744"/>
            <a:ext cx="594360" cy="5943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2400" b="0" i="0">
                <a:solidFill>
                  <a:srgbClr val="028090"/>
                </a:solidFill>
                <a:latin typeface="Calibri"/>
              </a:rPr>
              <a:t>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0" y="1399032"/>
            <a:ext cx="2560320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Referral Letters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66560" y="1380744"/>
            <a:ext cx="868680" cy="25603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775704" y="1399032"/>
            <a:ext cx="850392" cy="21945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Calibri"/>
              </a:rPr>
              <a:t>IN USE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43400" y="1892807"/>
            <a:ext cx="3291840" cy="12801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100" b="0" i="0">
                <a:solidFill>
                  <a:srgbClr val="374151"/>
                </a:solidFill>
                <a:latin typeface="Calibri"/>
              </a:rPr>
              <a:t>I dictate to the AI during or after the consultation. It drafts the letter. Faster than dictating myself — and it handles the structure.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38160" y="1143000"/>
            <a:ext cx="3520440" cy="2148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138160" y="1143000"/>
            <a:ext cx="3520440" cy="16459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247888" y="1380744"/>
            <a:ext cx="594360" cy="5943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2400" b="0" i="0">
                <a:solidFill>
                  <a:srgbClr val="028090"/>
                </a:solidFill>
                <a:latin typeface="Calibri"/>
              </a:rPr>
              <a:t>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15400" y="1399032"/>
            <a:ext cx="2560320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Admin &amp; Governance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652760" y="1380744"/>
            <a:ext cx="868680" cy="25603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0661904" y="1399032"/>
            <a:ext cx="850392" cy="21945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Calibri"/>
              </a:rPr>
              <a:t>IN USE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0" y="1892807"/>
            <a:ext cx="3291840" cy="12801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100" b="0" i="0">
                <a:solidFill>
                  <a:srgbClr val="374151"/>
                </a:solidFill>
                <a:latin typeface="Calibri"/>
              </a:rPr>
              <a:t>Policy drafting, meeting summaries, committee papers. Copilot earns its keep here. GP partners: take note.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3611880"/>
            <a:ext cx="3520440" cy="2148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365760" y="3611880"/>
            <a:ext cx="3520440" cy="164592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75488" y="3849624"/>
            <a:ext cx="594360" cy="5943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2400" b="0" i="0">
                <a:solidFill>
                  <a:srgbClr val="FB923C"/>
                </a:solidFill>
                <a:latin typeface="Calibri"/>
              </a:rPr>
              <a:t>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3000" y="3867912"/>
            <a:ext cx="2560320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Summarising Records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880360" y="3849624"/>
            <a:ext cx="868680" cy="256032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2889503" y="3867912"/>
            <a:ext cx="850392" cy="21945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Calibri"/>
              </a:rPr>
              <a:t>POTENTIAL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" y="4361688"/>
            <a:ext cx="3291840" cy="12801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100" b="0" i="0">
                <a:solidFill>
                  <a:srgbClr val="374151"/>
                </a:solidFill>
                <a:latin typeface="Calibri"/>
              </a:rPr>
              <a:t>AI could read a 15-year patient record and surface what's relevant in seconds. Not yet deployed — but the potential is real.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251960" y="3611880"/>
            <a:ext cx="3520440" cy="2148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4251960" y="3611880"/>
            <a:ext cx="3520440" cy="164592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361688" y="3849624"/>
            <a:ext cx="594360" cy="5943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2400" b="0" i="0">
                <a:solidFill>
                  <a:srgbClr val="FB923C"/>
                </a:solidFill>
                <a:latin typeface="Calibri"/>
              </a:rPr>
              <a:t>💊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0" y="3867912"/>
            <a:ext cx="2560320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Drug Interaction Screening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66560" y="3849624"/>
            <a:ext cx="868680" cy="256032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775704" y="3867912"/>
            <a:ext cx="850392" cy="21945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Calibri"/>
              </a:rPr>
              <a:t>POTENTIAL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343400" y="4361688"/>
            <a:ext cx="3291840" cy="12801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100" b="0" i="0">
                <a:solidFill>
                  <a:srgbClr val="374151"/>
                </a:solidFill>
                <a:latin typeface="Calibri"/>
              </a:rPr>
              <a:t>AI could flag complex polypharmacy interactions faster than current tools. Compelling potential for clinical pharmacists.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138160" y="3611880"/>
            <a:ext cx="3520440" cy="2148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8138160" y="3611880"/>
            <a:ext cx="3520440" cy="164592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8247888" y="3849624"/>
            <a:ext cx="594360" cy="5943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2400" b="0" i="0">
                <a:solidFill>
                  <a:srgbClr val="FB923C"/>
                </a:solidFill>
                <a:latin typeface="Calibri"/>
              </a:rPr>
              <a:t>🔍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915400" y="3867912"/>
            <a:ext cx="2560320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Decision Support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0652760" y="3849624"/>
            <a:ext cx="868680" cy="256032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10661904" y="3867912"/>
            <a:ext cx="850392" cy="21945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Calibri"/>
              </a:rPr>
              <a:t>POTENTIAL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229600" y="4361688"/>
            <a:ext cx="3291840" cy="12801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100" b="0" i="0">
                <a:solidFill>
                  <a:srgbClr val="374151"/>
                </a:solidFill>
                <a:latin typeface="Calibri"/>
              </a:rPr>
              <a:t>Risk stratification, differential thinking, safety-netting. Promising — but needs robust evidence and careful clinical oversight.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164592"/>
            <a:ext cx="10972800" cy="6858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HONEST ABOUT LIMITATIONS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051560"/>
            <a:ext cx="5394960" cy="5577840"/>
          </a:xfrm>
          <a:prstGeom prst="rect">
            <a:avLst/>
          </a:prstGeom>
          <a:solidFill>
            <a:srgbClr val="FFF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1051560"/>
            <a:ext cx="5394960" cy="4572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1078992"/>
            <a:ext cx="5029200" cy="402336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Calibri"/>
              </a:rPr>
              <a:t>⚠  What AI does BADLY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572768"/>
            <a:ext cx="5166360" cy="438912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7F1D1D"/>
                </a:solidFill>
                <a:latin typeface="Calibri"/>
              </a:rPr>
              <a:t>Hallucinations — fluent, confident, wrong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7F1D1D"/>
                </a:solidFill>
                <a:latin typeface="Calibri"/>
              </a:rPr>
              <a:t>Clinical judgment &amp; contextual nuance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7F1D1D"/>
                </a:solidFill>
                <a:latin typeface="Calibri"/>
              </a:rPr>
              <a:t>Gut feelings &amp; safeguarding instincts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7F1D1D"/>
                </a:solidFill>
                <a:latin typeface="Calibri"/>
              </a:rPr>
              <a:t>Bias: performs worse on underrepresented groups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7F1D1D"/>
                </a:solidFill>
                <a:latin typeface="Calibri"/>
              </a:rPr>
              <a:t>Homogenising clinical thinking across a profession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7F1D1D"/>
                </a:solidFill>
                <a:latin typeface="Calibri"/>
              </a:rPr>
              <a:t>Knowing what it doesn't know</a:t>
            </a:r>
          </a:p>
        </p:txBody>
      </p:sp>
      <p:sp>
        <p:nvSpPr>
          <p:cNvPr id="8" name="Rectangle 7"/>
          <p:cNvSpPr/>
          <p:nvPr/>
        </p:nvSpPr>
        <p:spPr>
          <a:xfrm>
            <a:off x="6126480" y="1051560"/>
            <a:ext cx="5669280" cy="5577840"/>
          </a:xfrm>
          <a:prstGeom prst="rect">
            <a:avLst/>
          </a:prstGeom>
          <a:solidFill>
            <a:srgbClr val="E6F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126480" y="1051560"/>
            <a:ext cx="5669280" cy="4572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263640" y="1078992"/>
            <a:ext cx="5394960" cy="402336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Calibri"/>
              </a:rPr>
              <a:t>✔  What you must NEVER outsource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63640" y="1572768"/>
            <a:ext cx="5486400" cy="4389120"/>
          </a:xfrm>
          <a:prstGeom prst="rect">
            <a:avLst/>
          </a:prstGeom>
          <a:noFill/>
        </p:spPr>
        <p:txBody>
          <a:bodyPr wrap="square" lIns="45720">
            <a:spAutoFit/>
          </a:bodyPr>
          <a:lstStyle/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0C4060"/>
                </a:solidFill>
                <a:latin typeface="Calibri"/>
              </a:rPr>
              <a:t>Final clinical decision-making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0C4060"/>
                </a:solidFill>
                <a:latin typeface="Calibri"/>
              </a:rPr>
              <a:t>Reading AI output before acting on it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0C4060"/>
                </a:solidFill>
                <a:latin typeface="Calibri"/>
              </a:rPr>
              <a:t>Recognising when the tool is wrong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0C4060"/>
                </a:solidFill>
                <a:latin typeface="Calibri"/>
              </a:rPr>
              <a:t>Patient-facing communication &amp; empathy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0C4060"/>
                </a:solidFill>
                <a:latin typeface="Calibri"/>
              </a:rPr>
              <a:t>Professional accountability &amp; responsibility</a:t>
            </a:r>
          </a:p>
          <a:p>
            <a:pPr>
              <a:spcAft>
                <a:spcPts val="1200"/>
              </a:spcAft>
              <a:buChar char="▸"/>
            </a:pPr>
            <a:r>
              <a:rPr sz="1300" b="0">
                <a:solidFill>
                  <a:srgbClr val="0C4060"/>
                </a:solidFill>
                <a:latin typeface="Calibri"/>
              </a:rPr>
              <a:t>Safeguarding judgement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6400800"/>
            <a:ext cx="11795760" cy="384048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1300" b="1" i="1">
                <a:solidFill>
                  <a:srgbClr val="1E2761"/>
                </a:solidFill>
                <a:latin typeface="Calibri"/>
              </a:rPr>
              <a:t>"The AI told me" is not a clinical defence. It never has been. It never will be.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80" y="164592"/>
            <a:ext cx="11338560" cy="68580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3000" b="1" i="0">
                <a:solidFill>
                  <a:srgbClr val="FB923C"/>
                </a:solidFill>
                <a:latin typeface="Georgia"/>
              </a:rPr>
              <a:t>THREE NON-NEGOTIABLE SAFETY RULES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1005840"/>
            <a:ext cx="11430000" cy="155448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365760" y="1005840"/>
            <a:ext cx="640080" cy="155448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84048" y="1325880"/>
            <a:ext cx="59436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Calibri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097280"/>
            <a:ext cx="10241280" cy="50292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800" b="1" i="0">
                <a:solidFill>
                  <a:srgbClr val="FB923C"/>
                </a:solidFill>
                <a:latin typeface="Calibri"/>
              </a:rPr>
              <a:t>Never put PID into a commercial LLM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627632"/>
            <a:ext cx="1024128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0" i="0">
                <a:solidFill>
                  <a:srgbClr val="CBD5E1"/>
                </a:solidFill>
                <a:latin typeface="Calibri"/>
              </a:rPr>
              <a:t>Patient identifiable data into ChatGPT, Copilot or Gemini is a GDPR breach. Use Heidi to strip PID first. Use NHS Enterprise Copilot for the clean output.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2743200"/>
            <a:ext cx="11430000" cy="155448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2743200"/>
            <a:ext cx="640080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4048" y="3063240"/>
            <a:ext cx="59436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Calibri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2834640"/>
            <a:ext cx="10241280" cy="50292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800" b="1" i="0">
                <a:solidFill>
                  <a:srgbClr val="028090"/>
                </a:solidFill>
                <a:latin typeface="Calibri"/>
              </a:rPr>
              <a:t>You own every AI output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364992"/>
            <a:ext cx="1024128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0" i="0">
                <a:solidFill>
                  <a:srgbClr val="CBD5E1"/>
                </a:solidFill>
                <a:latin typeface="Calibri"/>
              </a:rPr>
              <a:t>If AI writes your referral letter, you read it and you sign it. If AI generates a clinical note, it's yours. No exception. No defence.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4480560"/>
            <a:ext cx="11430000" cy="155448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65760" y="4480560"/>
            <a:ext cx="640080" cy="155448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84048" y="4800600"/>
            <a:ext cx="59436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572000"/>
            <a:ext cx="10241280" cy="50292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800" b="1" i="0">
                <a:solidFill>
                  <a:srgbClr val="A78BFA"/>
                </a:solidFill>
                <a:latin typeface="Calibri"/>
              </a:rPr>
              <a:t>Beware prompt injection attacks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" y="5102352"/>
            <a:ext cx="10241280" cy="82296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300" b="0" i="0">
                <a:solidFill>
                  <a:srgbClr val="CBD5E1"/>
                </a:solidFill>
                <a:latin typeface="Calibri"/>
              </a:rPr>
              <a:t>Malicious content in emails or documents can manipulate AI systems into leaking data or taking unauthorised actions. EchoLeak (2025): Copilot exploited through a malicious email — no user interaction needed.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" y="6126480"/>
            <a:ext cx="11430000" cy="502920"/>
          </a:xfrm>
          <a:prstGeom prst="rect">
            <a:avLst/>
          </a:prstGeom>
          <a:noFill/>
        </p:spPr>
        <p:txBody>
          <a:bodyPr wrap="square" lIns="45720" tIns="18288" rIns="18288" bIns="18288">
            <a:spAutoFit/>
          </a:bodyPr>
          <a:lstStyle/>
          <a:p>
            <a:pPr algn="l"/>
            <a:r>
              <a:rPr sz="1200" b="0" i="1">
                <a:solidFill>
                  <a:srgbClr val="9CA3AF"/>
                </a:solidFill>
                <a:latin typeface="Calibri"/>
              </a:rPr>
              <a:t>ECRI Institute: AI is the #1 health technology hazard for 2025. 92% of healthcare organisations reported AI-related attacks in 2024.</a:t>
            </a:r>
          </a:p>
        </p:txBody>
      </p:sp>
      <p:pic>
        <p:nvPicPr>
          <p:cNvPr id="19" name="Picture 18" descr="shiel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109728"/>
            <a:ext cx="1234440" cy="12344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137160"/>
            <a:ext cx="11430000" cy="68580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2600" b="1" i="0">
                <a:solidFill>
                  <a:srgbClr val="FB923C"/>
                </a:solidFill>
                <a:latin typeface="Georgia"/>
              </a:rPr>
              <a:t>THE INCONVENIENT TRUTH: AI'S ENVIRONMENTAL COST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914400"/>
            <a:ext cx="3730752" cy="475488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365760" y="914400"/>
            <a:ext cx="3730752" cy="164592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115568"/>
            <a:ext cx="3593592" cy="32004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1100" b="0" i="1">
                <a:solidFill>
                  <a:srgbClr val="9CA3AF"/>
                </a:solidFill>
                <a:latin typeface="Calibri"/>
              </a:rPr>
              <a:t>est. up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17320"/>
            <a:ext cx="3593592" cy="8229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4800" b="1" i="0">
                <a:solidFill>
                  <a:srgbClr val="FB923C"/>
                </a:solidFill>
                <a:latin typeface="Georgia"/>
              </a:rPr>
              <a:t>80M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212848"/>
            <a:ext cx="3593592" cy="41148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tonnes CO₂ in 2025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697480"/>
            <a:ext cx="3227832" cy="36576"/>
          </a:xfrm>
          <a:prstGeom prst="rect">
            <a:avLst/>
          </a:prstGeom>
          <a:solidFill>
            <a:srgbClr val="3B4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02920" y="2788920"/>
            <a:ext cx="3502152" cy="914400"/>
          </a:xfrm>
          <a:prstGeom prst="rect">
            <a:avLst/>
          </a:prstGeom>
          <a:solidFill>
            <a:srgbClr val="232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21792" y="2825496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1" i="0">
                <a:solidFill>
                  <a:srgbClr val="FB923C"/>
                </a:solidFill>
                <a:latin typeface="Calibri"/>
              </a:rPr>
              <a:t>Up to 20% of the UK's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92" y="3209544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CBD5E1"/>
                </a:solidFill>
                <a:latin typeface="Calibri"/>
              </a:rPr>
              <a:t>entire annual emissions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3794760"/>
            <a:ext cx="3502152" cy="914400"/>
          </a:xfrm>
          <a:prstGeom prst="rect">
            <a:avLst/>
          </a:prstGeom>
          <a:solidFill>
            <a:srgbClr val="232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21792" y="3831336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1" i="0">
                <a:solidFill>
                  <a:srgbClr val="FB923C"/>
                </a:solidFill>
                <a:latin typeface="Calibri"/>
              </a:rPr>
              <a:t>All ~35 million UK cars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" y="4215384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CBD5E1"/>
                </a:solidFill>
                <a:latin typeface="Calibri"/>
              </a:rPr>
              <a:t>driven for two years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24528" y="914400"/>
            <a:ext cx="3730752" cy="475488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24528" y="914400"/>
            <a:ext cx="3730752" cy="16459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315968" y="1115568"/>
            <a:ext cx="3593592" cy="32004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1100" b="0" i="1">
                <a:solidFill>
                  <a:srgbClr val="9CA3AF"/>
                </a:solidFill>
                <a:latin typeface="Calibri"/>
              </a:rPr>
              <a:t>est. up to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15968" y="1417320"/>
            <a:ext cx="3593592" cy="8229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4800" b="1" i="0">
                <a:solidFill>
                  <a:srgbClr val="028090"/>
                </a:solidFill>
                <a:latin typeface="Georgia"/>
              </a:rPr>
              <a:t>765B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15968" y="2212848"/>
            <a:ext cx="3593592" cy="41148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litres of water in 2025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98848" y="2697480"/>
            <a:ext cx="3227832" cy="36576"/>
          </a:xfrm>
          <a:prstGeom prst="rect">
            <a:avLst/>
          </a:prstGeom>
          <a:solidFill>
            <a:srgbClr val="3B4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361688" y="2788920"/>
            <a:ext cx="3502152" cy="914400"/>
          </a:xfrm>
          <a:prstGeom prst="rect">
            <a:avLst/>
          </a:prstGeom>
          <a:solidFill>
            <a:srgbClr val="232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480560" y="2825496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1" i="0">
                <a:solidFill>
                  <a:srgbClr val="028090"/>
                </a:solidFill>
                <a:latin typeface="Calibri"/>
              </a:rPr>
              <a:t>Enough for ~15 million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80560" y="3209544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CBD5E1"/>
                </a:solidFill>
                <a:latin typeface="Calibri"/>
              </a:rPr>
              <a:t>UK people for a full year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361688" y="3794760"/>
            <a:ext cx="3502152" cy="914400"/>
          </a:xfrm>
          <a:prstGeom prst="rect">
            <a:avLst/>
          </a:prstGeom>
          <a:solidFill>
            <a:srgbClr val="232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480560" y="3831336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1" i="0">
                <a:solidFill>
                  <a:srgbClr val="028090"/>
                </a:solidFill>
                <a:latin typeface="Calibri"/>
              </a:rPr>
              <a:t>Up to 300,000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80560" y="4215384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CBD5E1"/>
                </a:solidFill>
                <a:latin typeface="Calibri"/>
              </a:rPr>
              <a:t>Olympic swimming pools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083296" y="914400"/>
            <a:ext cx="3730752" cy="4754880"/>
          </a:xfrm>
          <a:prstGeom prst="rect">
            <a:avLst/>
          </a:prstGeom>
          <a:solidFill>
            <a:srgbClr val="2A35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083296" y="914400"/>
            <a:ext cx="3730752" cy="164592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174736" y="1115568"/>
            <a:ext cx="3593592" cy="32004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1100" b="0" i="1">
                <a:solidFill>
                  <a:srgbClr val="9CA3AF"/>
                </a:solidFill>
                <a:latin typeface="Calibri"/>
              </a:rPr>
              <a:t>already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74736" y="1417320"/>
            <a:ext cx="3593592" cy="8229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4800" b="1" i="0">
                <a:solidFill>
                  <a:srgbClr val="A78BFA"/>
                </a:solidFill>
                <a:latin typeface="Georgia"/>
              </a:rPr>
              <a:t>4×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74736" y="2212848"/>
            <a:ext cx="3593592" cy="41148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all UK homes' electricity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357616" y="2697480"/>
            <a:ext cx="3227832" cy="36576"/>
          </a:xfrm>
          <a:prstGeom prst="rect">
            <a:avLst/>
          </a:prstGeom>
          <a:solidFill>
            <a:srgbClr val="3B4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8220456" y="2788920"/>
            <a:ext cx="3502152" cy="914400"/>
          </a:xfrm>
          <a:prstGeom prst="rect">
            <a:avLst/>
          </a:prstGeom>
          <a:solidFill>
            <a:srgbClr val="232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339327" y="2825496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1" i="0">
                <a:solidFill>
                  <a:srgbClr val="A78BFA"/>
                </a:solidFill>
                <a:latin typeface="Calibri"/>
              </a:rPr>
              <a:t>That's 2024 figures.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39327" y="3209544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CBD5E1"/>
                </a:solidFill>
                <a:latin typeface="Calibri"/>
              </a:rPr>
              <a:t>By 2030: up to 9×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220456" y="3794760"/>
            <a:ext cx="3502152" cy="914400"/>
          </a:xfrm>
          <a:prstGeom prst="rect">
            <a:avLst/>
          </a:prstGeom>
          <a:solidFill>
            <a:srgbClr val="232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339327" y="3831336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1" i="0">
                <a:solidFill>
                  <a:srgbClr val="A78BFA"/>
                </a:solidFill>
                <a:latin typeface="Calibri"/>
              </a:rPr>
              <a:t>415 TWh (2024) →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339327" y="4215384"/>
            <a:ext cx="3319272" cy="384048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CBD5E1"/>
                </a:solidFill>
                <a:latin typeface="Calibri"/>
              </a:rPr>
              <a:t>est. up to 945 TWh (2030)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65760" y="5760720"/>
            <a:ext cx="11430000" cy="960120"/>
          </a:xfrm>
          <a:prstGeom prst="rect">
            <a:avLst/>
          </a:prstGeom>
          <a:solidFill>
            <a:srgbClr val="232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502920" y="5815584"/>
            <a:ext cx="1097280" cy="32004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300" b="1" i="0">
                <a:solidFill>
                  <a:srgbClr val="FB923C"/>
                </a:solidFill>
                <a:latin typeface="Calibri"/>
              </a:rPr>
              <a:t>🔊  ALSO: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00200" y="5815584"/>
            <a:ext cx="10058400" cy="822960"/>
          </a:xfrm>
          <a:prstGeom prst="rect">
            <a:avLst/>
          </a:prstGeom>
          <a:noFill/>
        </p:spPr>
        <p:txBody>
          <a:bodyPr wrap="square" lIns="54864" tIns="18288" rIns="18288" bIns="18288">
            <a:spAutoFit/>
          </a:bodyPr>
          <a:lstStyle/>
          <a:p>
            <a:pPr algn="l"/>
            <a:r>
              <a:rPr sz="1200" b="0" i="0">
                <a:solidFill>
                  <a:srgbClr val="CBD5E1"/>
                </a:solidFill>
                <a:latin typeface="Calibri"/>
              </a:rPr>
              <a:t>Noise: data centres produce ~70–80 dB — equivalent to a motorway.  Water: a single large data centre can use as much as a town of 50,000 people.  Land: multiple centres sited in water-scarce regions, competing with agriculture.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1628</Words>
  <Application>Microsoft Macintosh PowerPoint</Application>
  <PresentationFormat>Custom</PresentationFormat>
  <Paragraphs>232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Inter</vt:lpstr>
      <vt:lpstr>Manrope</vt:lpstr>
      <vt:lpstr>Noto Sans Symbols</vt:lpstr>
      <vt:lpstr>Aptos</vt:lpstr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Please take 2 mins to leave us some feedback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LEES, Ben (THE LECKHAMPTON SURGERY)</cp:lastModifiedBy>
  <cp:revision>2</cp:revision>
  <dcterms:created xsi:type="dcterms:W3CDTF">2013-01-27T09:14:16Z</dcterms:created>
  <dcterms:modified xsi:type="dcterms:W3CDTF">2026-06-10T10:35:48Z</dcterms:modified>
  <cp:category/>
</cp:coreProperties>
</file>