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Inter" panose="020B0604020202020204" charset="0"/>
      <p:regular r:id="rId11"/>
      <p:bold r:id="rId12"/>
      <p:italic r:id="rId13"/>
      <p:boldItalic r:id="rId14"/>
    </p:embeddedFont>
    <p:embeddedFont>
      <p:font typeface="Manrope" panose="020B0604020202020204" charset="0"/>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iIsjfqDkOvu6UIuc+fMvxKR+vYC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4"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ee4312864a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ee4312864a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g3ee4312864a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e4312864a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ee4312864a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3ee4312864a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ee4312864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ee4312864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g3ee4312864a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ee4312864a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ee4312864a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g3ee4312864a_0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Just to mention that we've done our best to ensure the content is accurate to the best of our knowledge and that what we’ll share this evening is to inform and educate, and not a substitute for clinical judgment.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br>
              <a:rPr lang="en-GB"/>
            </a:b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0"/>
        <p:cNvGrpSpPr/>
        <p:nvPr/>
      </p:nvGrpSpPr>
      <p:grpSpPr>
        <a:xfrm>
          <a:off x="0" y="0"/>
          <a:ext cx="0" cy="0"/>
          <a:chOff x="0" y="0"/>
          <a:chExt cx="0" cy="0"/>
        </a:xfrm>
      </p:grpSpPr>
      <p:sp>
        <p:nvSpPr>
          <p:cNvPr id="21" name="Google Shape;21;p1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1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10"/>
          <p:cNvSpPr txBox="1">
            <a:spLocks noGrp="1"/>
          </p:cNvSpPr>
          <p:nvPr>
            <p:ph type="ctrTitle"/>
          </p:nvPr>
        </p:nvSpPr>
        <p:spPr>
          <a:xfrm>
            <a:off x="1097280" y="758952"/>
            <a:ext cx="10058399" cy="356616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2"/>
              </a:buClr>
              <a:buSzPts val="8000"/>
              <a:buFont typeface="Inter"/>
              <a:buNone/>
              <a:defRPr sz="8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0"/>
          <p:cNvSpPr txBox="1">
            <a:spLocks noGrp="1"/>
          </p:cNvSpPr>
          <p:nvPr>
            <p:ph type="subTitle" idx="1"/>
          </p:nvPr>
        </p:nvSpPr>
        <p:spPr>
          <a:xfrm>
            <a:off x="1097281" y="4455620"/>
            <a:ext cx="10061170" cy="11430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200"/>
              </a:spcBef>
              <a:spcAft>
                <a:spcPts val="0"/>
              </a:spcAft>
              <a:buClr>
                <a:schemeClr val="accent1"/>
              </a:buClr>
              <a:buSzPts val="2400"/>
              <a:buFont typeface="Calibri"/>
              <a:buNone/>
              <a:defRPr sz="2400" b="0" i="0" u="none" strike="noStrike" cap="none">
                <a:solidFill>
                  <a:srgbClr val="28605E"/>
                </a:solidFill>
                <a:latin typeface="Manrope"/>
                <a:ea typeface="Manrope"/>
                <a:cs typeface="Manrope"/>
                <a:sym typeface="Manrope"/>
              </a:defRPr>
            </a:lvl1pPr>
            <a:lvl2pPr marR="0" lvl="1" algn="ctr" rtl="0">
              <a:lnSpc>
                <a:spcPct val="90000"/>
              </a:lnSpc>
              <a:spcBef>
                <a:spcPts val="200"/>
              </a:spcBef>
              <a:spcAft>
                <a:spcPts val="0"/>
              </a:spcAft>
              <a:buClr>
                <a:srgbClr val="31A146"/>
              </a:buClr>
              <a:buSzPts val="1920"/>
              <a:buFont typeface="Noto Sans Symbols"/>
              <a:buNone/>
              <a:defRPr sz="2400" b="0" i="0" u="none" strike="noStrike" cap="none">
                <a:solidFill>
                  <a:schemeClr val="accent4"/>
                </a:solidFill>
                <a:latin typeface="Manrope"/>
                <a:ea typeface="Manrope"/>
                <a:cs typeface="Manrope"/>
                <a:sym typeface="Manrope"/>
              </a:defRPr>
            </a:lvl2pPr>
            <a:lvl3pPr marR="0" lvl="2" algn="ctr" rtl="0">
              <a:lnSpc>
                <a:spcPct val="90000"/>
              </a:lnSpc>
              <a:spcBef>
                <a:spcPts val="400"/>
              </a:spcBef>
              <a:spcAft>
                <a:spcPts val="0"/>
              </a:spcAft>
              <a:buClr>
                <a:srgbClr val="31A146"/>
              </a:buClr>
              <a:buSzPts val="1920"/>
              <a:buFont typeface="Noto Sans Symbols"/>
              <a:buNone/>
              <a:defRPr sz="2400" b="0" i="0" u="none" strike="noStrike" cap="none">
                <a:solidFill>
                  <a:schemeClr val="accent4"/>
                </a:solidFill>
                <a:latin typeface="Manrope"/>
                <a:ea typeface="Manrope"/>
                <a:cs typeface="Manrope"/>
                <a:sym typeface="Manrope"/>
              </a:defRPr>
            </a:lvl3pPr>
            <a:lvl4pPr marR="0" lvl="3" algn="ctr" rtl="0">
              <a:lnSpc>
                <a:spcPct val="90000"/>
              </a:lnSpc>
              <a:spcBef>
                <a:spcPts val="400"/>
              </a:spcBef>
              <a:spcAft>
                <a:spcPts val="0"/>
              </a:spcAft>
              <a:buClr>
                <a:srgbClr val="31A146"/>
              </a:buClr>
              <a:buSzPts val="1600"/>
              <a:buFont typeface="Noto Sans Symbols"/>
              <a:buNone/>
              <a:defRPr sz="2000" b="0" i="0" u="none" strike="noStrike" cap="none">
                <a:solidFill>
                  <a:schemeClr val="accent4"/>
                </a:solidFill>
                <a:latin typeface="Manrope"/>
                <a:ea typeface="Manrope"/>
                <a:cs typeface="Manrope"/>
                <a:sym typeface="Manrope"/>
              </a:defRPr>
            </a:lvl4pPr>
            <a:lvl5pPr marR="0" lvl="4" algn="ctr"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R="0" lvl="5" algn="ctr" rtl="0">
              <a:lnSpc>
                <a:spcPct val="90000"/>
              </a:lnSpc>
              <a:spcBef>
                <a:spcPts val="400"/>
              </a:spcBef>
              <a:spcAft>
                <a:spcPts val="0"/>
              </a:spcAft>
              <a:buClr>
                <a:schemeClr val="accent1"/>
              </a:buClr>
              <a:buSzPts val="2000"/>
              <a:buFont typeface="Calibri"/>
              <a:buNone/>
              <a:defRPr sz="2000" b="0" i="0" u="none" strike="noStrike" cap="none">
                <a:solidFill>
                  <a:srgbClr val="2AC8EC"/>
                </a:solidFill>
                <a:latin typeface="Manrope"/>
                <a:ea typeface="Manrope"/>
                <a:cs typeface="Manrope"/>
                <a:sym typeface="Manrope"/>
              </a:defRPr>
            </a:lvl6pPr>
            <a:lvl7pPr marR="0" lvl="6" algn="ctr" rtl="0">
              <a:lnSpc>
                <a:spcPct val="90000"/>
              </a:lnSpc>
              <a:spcBef>
                <a:spcPts val="400"/>
              </a:spcBef>
              <a:spcAft>
                <a:spcPts val="0"/>
              </a:spcAft>
              <a:buClr>
                <a:schemeClr val="accent1"/>
              </a:buClr>
              <a:buSzPts val="2000"/>
              <a:buFont typeface="Calibri"/>
              <a:buNone/>
              <a:defRPr sz="2000" b="0" i="0" u="none" strike="noStrike" cap="none">
                <a:solidFill>
                  <a:srgbClr val="2AC8EC"/>
                </a:solidFill>
                <a:latin typeface="Manrope"/>
                <a:ea typeface="Manrope"/>
                <a:cs typeface="Manrope"/>
                <a:sym typeface="Manrope"/>
              </a:defRPr>
            </a:lvl7pPr>
            <a:lvl8pPr marR="0" lvl="7" algn="ctr" rtl="0">
              <a:lnSpc>
                <a:spcPct val="90000"/>
              </a:lnSpc>
              <a:spcBef>
                <a:spcPts val="400"/>
              </a:spcBef>
              <a:spcAft>
                <a:spcPts val="0"/>
              </a:spcAft>
              <a:buClr>
                <a:schemeClr val="accent1"/>
              </a:buClr>
              <a:buSzPts val="2000"/>
              <a:buFont typeface="Calibri"/>
              <a:buNone/>
              <a:defRPr sz="2000" b="0" i="0" u="none" strike="noStrike" cap="none">
                <a:solidFill>
                  <a:srgbClr val="2AC8EC"/>
                </a:solidFill>
                <a:latin typeface="Manrope"/>
                <a:ea typeface="Manrope"/>
                <a:cs typeface="Manrope"/>
                <a:sym typeface="Manrope"/>
              </a:defRPr>
            </a:lvl8pPr>
            <a:lvl9pPr marR="0" lvl="8" algn="ctr" rtl="0">
              <a:lnSpc>
                <a:spcPct val="90000"/>
              </a:lnSpc>
              <a:spcBef>
                <a:spcPts val="400"/>
              </a:spcBef>
              <a:spcAft>
                <a:spcPts val="400"/>
              </a:spcAft>
              <a:buClr>
                <a:schemeClr val="accent1"/>
              </a:buClr>
              <a:buSzPts val="2000"/>
              <a:buFont typeface="Calibri"/>
              <a:buNone/>
              <a:defRPr sz="2000" b="0" i="0" u="none" strike="noStrike" cap="none">
                <a:solidFill>
                  <a:srgbClr val="2AC8EC"/>
                </a:solidFill>
                <a:latin typeface="Manrope"/>
                <a:ea typeface="Manrope"/>
                <a:cs typeface="Manrope"/>
                <a:sym typeface="Manrope"/>
              </a:defRPr>
            </a:lvl9pPr>
          </a:lstStyle>
          <a:p>
            <a:endParaRPr/>
          </a:p>
        </p:txBody>
      </p:sp>
      <p:cxnSp>
        <p:nvCxnSpPr>
          <p:cNvPr id="25" name="Google Shape;25;p10"/>
          <p:cNvCxnSpPr/>
          <p:nvPr/>
        </p:nvCxnSpPr>
        <p:spPr>
          <a:xfrm>
            <a:off x="1207658" y="4343400"/>
            <a:ext cx="9875520" cy="0"/>
          </a:xfrm>
          <a:prstGeom prst="straightConnector1">
            <a:avLst/>
          </a:prstGeom>
          <a:noFill/>
          <a:ln w="9525" cap="flat" cmpd="sng">
            <a:solidFill>
              <a:srgbClr val="71DAF2"/>
            </a:solidFill>
            <a:prstDash val="solid"/>
            <a:round/>
            <a:headEnd type="none" w="sm" len="sm"/>
            <a:tailEnd type="none" w="sm" len="sm"/>
          </a:ln>
        </p:spPr>
      </p:cxnSp>
      <p:sp>
        <p:nvSpPr>
          <p:cNvPr id="26" name="Google Shape;26;p1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9" name="Google Shape;29;p10"/>
          <p:cNvSpPr txBox="1"/>
          <p:nvPr/>
        </p:nvSpPr>
        <p:spPr>
          <a:xfrm>
            <a:off x="3686185" y="6459785"/>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Manrope"/>
                <a:ea typeface="Manrope"/>
                <a:cs typeface="Manrope"/>
                <a:sym typeface="Manrope"/>
              </a:rPr>
              <a:t>www.greenerpractice.co.uk</a:t>
            </a:r>
            <a:endParaRPr/>
          </a:p>
        </p:txBody>
      </p:sp>
      <p:pic>
        <p:nvPicPr>
          <p:cNvPr id="30" name="Google Shape;30;p10" descr="A logo with blue text&#10;&#10;Description automatically generated"/>
          <p:cNvPicPr preferRelativeResize="0"/>
          <p:nvPr/>
        </p:nvPicPr>
        <p:blipFill rotWithShape="1">
          <a:blip r:embed="rId2">
            <a:alphaModFix/>
          </a:blip>
          <a:srcRect/>
          <a:stretch/>
        </p:blipFill>
        <p:spPr>
          <a:xfrm>
            <a:off x="9498358" y="152374"/>
            <a:ext cx="2534944" cy="83653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spTree>
      <p:nvGrpSpPr>
        <p:cNvPr id="1" name="Shape 98"/>
        <p:cNvGrpSpPr/>
        <p:nvPr/>
      </p:nvGrpSpPr>
      <p:grpSpPr>
        <a:xfrm>
          <a:off x="0" y="0"/>
          <a:ext cx="0" cy="0"/>
          <a:chOff x="0" y="0"/>
          <a:chExt cx="0" cy="0"/>
        </a:xfrm>
      </p:grpSpPr>
      <p:sp>
        <p:nvSpPr>
          <p:cNvPr id="99" name="Google Shape;99;p19"/>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9"/>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9"/>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ctr">
              <a:lnSpc>
                <a:spcPct val="85000"/>
              </a:lnSpc>
              <a:spcBef>
                <a:spcPts val="0"/>
              </a:spcBef>
              <a:spcAft>
                <a:spcPts val="0"/>
              </a:spcAft>
              <a:buClr>
                <a:srgbClr val="FFFFFF"/>
              </a:buClr>
              <a:buSzPts val="3600"/>
              <a:buFont typeface="Inter"/>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2" name="Google Shape;102;p19"/>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103" name="Google Shape;103;p19"/>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marR="0" lvl="0" indent="-228600" algn="l" rtl="0">
              <a:lnSpc>
                <a:spcPct val="90000"/>
              </a:lnSpc>
              <a:spcBef>
                <a:spcPts val="0"/>
              </a:spcBef>
              <a:spcAft>
                <a:spcPts val="0"/>
              </a:spcAft>
              <a:buClr>
                <a:schemeClr val="accent1"/>
              </a:buClr>
              <a:buSzPts val="1500"/>
              <a:buFont typeface="Calibri"/>
              <a:buNone/>
              <a:defRPr sz="1500" b="0" i="0" u="none" strike="noStrike" cap="none">
                <a:solidFill>
                  <a:srgbClr val="FFFFFF"/>
                </a:solidFill>
                <a:latin typeface="Manrope"/>
                <a:ea typeface="Manrope"/>
                <a:cs typeface="Manrope"/>
                <a:sym typeface="Manrope"/>
              </a:defRPr>
            </a:lvl1pPr>
            <a:lvl2pPr marL="914400" marR="0" lvl="1" indent="-228600" algn="l" rtl="0">
              <a:lnSpc>
                <a:spcPct val="90000"/>
              </a:lnSpc>
              <a:spcBef>
                <a:spcPts val="600"/>
              </a:spcBef>
              <a:spcAft>
                <a:spcPts val="0"/>
              </a:spcAft>
              <a:buClr>
                <a:srgbClr val="31A146"/>
              </a:buClr>
              <a:buSzPts val="960"/>
              <a:buFont typeface="Noto Sans Symbols"/>
              <a:buNone/>
              <a:defRPr sz="1200" b="0" i="0" u="none" strike="noStrike" cap="none">
                <a:solidFill>
                  <a:schemeClr val="accent4"/>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800"/>
              <a:buFont typeface="Noto Sans Symbols"/>
              <a:buNone/>
              <a:defRPr sz="10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720"/>
              <a:buFont typeface="Noto Sans Symbols"/>
              <a:buNone/>
              <a:defRPr sz="9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900"/>
              <a:buFont typeface="Calibri"/>
              <a:buNone/>
              <a:defRPr sz="900" b="0" i="0" u="none" strike="noStrike" cap="none">
                <a:solidFill>
                  <a:schemeClr val="accent4"/>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9pPr>
          </a:lstStyle>
          <a:p>
            <a:endParaRPr/>
          </a:p>
        </p:txBody>
      </p:sp>
      <p:sp>
        <p:nvSpPr>
          <p:cNvPr id="104" name="Google Shape;104;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7" name="Google Shape;107;p19"/>
          <p:cNvSpPr txBox="1"/>
          <p:nvPr/>
        </p:nvSpPr>
        <p:spPr>
          <a:xfrm>
            <a:off x="3686185" y="6464922"/>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Manrope"/>
                <a:ea typeface="Manrope"/>
                <a:cs typeface="Manrope"/>
                <a:sym typeface="Manrope"/>
              </a:rPr>
              <a:t>www.greenerpractice.co.uk</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1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2"/>
              </a:buClr>
              <a:buSzPts val="4800"/>
              <a:buFont typeface="Inter"/>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1097280" y="1845734"/>
            <a:ext cx="10058400" cy="40233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Noto Sans Symbols"/>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Noto Sans Symbols"/>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34" name="Google Shape;34;p1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2"/>
          <p:cNvSpPr txBox="1">
            <a:spLocks noGrp="1"/>
          </p:cNvSpPr>
          <p:nvPr>
            <p:ph type="body" idx="1"/>
          </p:nvPr>
        </p:nvSpPr>
        <p:spPr>
          <a:xfrm>
            <a:off x="1097279" y="1845734"/>
            <a:ext cx="4937760" cy="40233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Noto Sans Symbols"/>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Noto Sans Symbols"/>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40" name="Google Shape;40;p12"/>
          <p:cNvSpPr txBox="1">
            <a:spLocks noGrp="1"/>
          </p:cNvSpPr>
          <p:nvPr>
            <p:ph type="body" idx="2"/>
          </p:nvPr>
        </p:nvSpPr>
        <p:spPr>
          <a:xfrm>
            <a:off x="6217920" y="1845735"/>
            <a:ext cx="4937760" cy="40233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Noto Sans Symbols"/>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Noto Sans Symbols"/>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41" name="Google Shape;41;p1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4"/>
        <p:cNvGrpSpPr/>
        <p:nvPr/>
      </p:nvGrpSpPr>
      <p:grpSpPr>
        <a:xfrm>
          <a:off x="0" y="0"/>
          <a:ext cx="0" cy="0"/>
          <a:chOff x="0" y="0"/>
          <a:chExt cx="0" cy="0"/>
        </a:xfrm>
      </p:grpSpPr>
      <p:sp>
        <p:nvSpPr>
          <p:cNvPr id="45" name="Google Shape;45;p13"/>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3"/>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50" name="Google Shape;50;p13"/>
          <p:cNvSpPr txBox="1"/>
          <p:nvPr/>
        </p:nvSpPr>
        <p:spPr>
          <a:xfrm>
            <a:off x="3686185" y="6459785"/>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Manrope"/>
                <a:ea typeface="Manrope"/>
                <a:cs typeface="Manrope"/>
                <a:sym typeface="Manrope"/>
              </a:rPr>
              <a:t>www.greenerpractice.co.uk</a:t>
            </a:r>
            <a:endParaRPr/>
          </a:p>
        </p:txBody>
      </p:sp>
      <p:pic>
        <p:nvPicPr>
          <p:cNvPr id="51" name="Google Shape;51;p13" descr="A logo with blue text&#10;&#10;Description automatically generated"/>
          <p:cNvPicPr preferRelativeResize="0"/>
          <p:nvPr/>
        </p:nvPicPr>
        <p:blipFill rotWithShape="1">
          <a:blip r:embed="rId2">
            <a:alphaModFix/>
          </a:blip>
          <a:srcRect/>
          <a:stretch/>
        </p:blipFill>
        <p:spPr>
          <a:xfrm>
            <a:off x="9498358" y="152374"/>
            <a:ext cx="2534944" cy="8365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52"/>
        <p:cNvGrpSpPr/>
        <p:nvPr/>
      </p:nvGrpSpPr>
      <p:grpSpPr>
        <a:xfrm>
          <a:off x="0" y="0"/>
          <a:ext cx="0" cy="0"/>
          <a:chOff x="0" y="0"/>
          <a:chExt cx="0" cy="0"/>
        </a:xfrm>
      </p:grpSpPr>
      <p:sp>
        <p:nvSpPr>
          <p:cNvPr id="53" name="Google Shape;53;p14"/>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4"/>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rgbClr val="FFFFFF"/>
              </a:buClr>
              <a:buSzPts val="3600"/>
              <a:buFont typeface="Inter"/>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4"/>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Noto Sans Symbols"/>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Noto Sans Symbols"/>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57" name="Google Shape;57;p1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200"/>
              </a:spcBef>
              <a:spcAft>
                <a:spcPts val="0"/>
              </a:spcAft>
              <a:buClr>
                <a:schemeClr val="accent1"/>
              </a:buClr>
              <a:buSzPts val="1500"/>
              <a:buFont typeface="Calibri"/>
              <a:buNone/>
              <a:defRPr sz="1500" b="0" i="0" u="none" strike="noStrike" cap="none">
                <a:solidFill>
                  <a:srgbClr val="FFFFFF"/>
                </a:solidFill>
                <a:latin typeface="Manrope"/>
                <a:ea typeface="Manrope"/>
                <a:cs typeface="Manrope"/>
                <a:sym typeface="Manrope"/>
              </a:defRPr>
            </a:lvl1pPr>
            <a:lvl2pPr marL="914400" marR="0" lvl="1" indent="-228600" algn="l" rtl="0">
              <a:lnSpc>
                <a:spcPct val="90000"/>
              </a:lnSpc>
              <a:spcBef>
                <a:spcPts val="200"/>
              </a:spcBef>
              <a:spcAft>
                <a:spcPts val="0"/>
              </a:spcAft>
              <a:buClr>
                <a:srgbClr val="31A146"/>
              </a:buClr>
              <a:buSzPts val="960"/>
              <a:buFont typeface="Noto Sans Symbols"/>
              <a:buNone/>
              <a:defRPr sz="1200" b="0" i="0" u="none" strike="noStrike" cap="none">
                <a:solidFill>
                  <a:schemeClr val="accent4"/>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800"/>
              <a:buFont typeface="Noto Sans Symbols"/>
              <a:buNone/>
              <a:defRPr sz="10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720"/>
              <a:buFont typeface="Noto Sans Symbols"/>
              <a:buNone/>
              <a:defRPr sz="9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900"/>
              <a:buFont typeface="Calibri"/>
              <a:buNone/>
              <a:defRPr sz="900" b="0" i="0" u="none" strike="noStrike" cap="none">
                <a:solidFill>
                  <a:schemeClr val="accent4"/>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9pPr>
          </a:lstStyle>
          <a:p>
            <a:endParaRPr/>
          </a:p>
        </p:txBody>
      </p:sp>
      <p:sp>
        <p:nvSpPr>
          <p:cNvPr id="58" name="Google Shape;58;p14"/>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4"/>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Manrope"/>
                <a:ea typeface="Manrope"/>
                <a:cs typeface="Manrope"/>
                <a:sym typeface="Manrope"/>
              </a:defRPr>
            </a:lvl1pPr>
            <a:lvl2pPr marL="0" lvl="1" indent="0" algn="r">
              <a:spcBef>
                <a:spcPts val="0"/>
              </a:spcBef>
              <a:buNone/>
              <a:defRPr sz="1050">
                <a:solidFill>
                  <a:schemeClr val="dk2"/>
                </a:solidFill>
                <a:latin typeface="Manrope"/>
                <a:ea typeface="Manrope"/>
                <a:cs typeface="Manrope"/>
                <a:sym typeface="Manrope"/>
              </a:defRPr>
            </a:lvl2pPr>
            <a:lvl3pPr marL="0" lvl="2" indent="0" algn="r">
              <a:spcBef>
                <a:spcPts val="0"/>
              </a:spcBef>
              <a:buNone/>
              <a:defRPr sz="1050">
                <a:solidFill>
                  <a:schemeClr val="dk2"/>
                </a:solidFill>
                <a:latin typeface="Manrope"/>
                <a:ea typeface="Manrope"/>
                <a:cs typeface="Manrope"/>
                <a:sym typeface="Manrope"/>
              </a:defRPr>
            </a:lvl3pPr>
            <a:lvl4pPr marL="0" lvl="3" indent="0" algn="r">
              <a:spcBef>
                <a:spcPts val="0"/>
              </a:spcBef>
              <a:buNone/>
              <a:defRPr sz="1050">
                <a:solidFill>
                  <a:schemeClr val="dk2"/>
                </a:solidFill>
                <a:latin typeface="Manrope"/>
                <a:ea typeface="Manrope"/>
                <a:cs typeface="Manrope"/>
                <a:sym typeface="Manrope"/>
              </a:defRPr>
            </a:lvl4pPr>
            <a:lvl5pPr marL="0" lvl="4" indent="0" algn="r">
              <a:spcBef>
                <a:spcPts val="0"/>
              </a:spcBef>
              <a:buNone/>
              <a:defRPr sz="1050">
                <a:solidFill>
                  <a:schemeClr val="dk2"/>
                </a:solidFill>
                <a:latin typeface="Manrope"/>
                <a:ea typeface="Manrope"/>
                <a:cs typeface="Manrope"/>
                <a:sym typeface="Manrope"/>
              </a:defRPr>
            </a:lvl5pPr>
            <a:lvl6pPr marL="0" lvl="5" indent="0" algn="r">
              <a:spcBef>
                <a:spcPts val="0"/>
              </a:spcBef>
              <a:buNone/>
              <a:defRPr sz="1050">
                <a:solidFill>
                  <a:schemeClr val="dk2"/>
                </a:solidFill>
                <a:latin typeface="Manrope"/>
                <a:ea typeface="Manrope"/>
                <a:cs typeface="Manrope"/>
                <a:sym typeface="Manrope"/>
              </a:defRPr>
            </a:lvl6pPr>
            <a:lvl7pPr marL="0" lvl="6" indent="0" algn="r">
              <a:spcBef>
                <a:spcPts val="0"/>
              </a:spcBef>
              <a:buNone/>
              <a:defRPr sz="1050">
                <a:solidFill>
                  <a:schemeClr val="dk2"/>
                </a:solidFill>
                <a:latin typeface="Manrope"/>
                <a:ea typeface="Manrope"/>
                <a:cs typeface="Manrope"/>
                <a:sym typeface="Manrope"/>
              </a:defRPr>
            </a:lvl7pPr>
            <a:lvl8pPr marL="0" lvl="7" indent="0" algn="r">
              <a:spcBef>
                <a:spcPts val="0"/>
              </a:spcBef>
              <a:buNone/>
              <a:defRPr sz="1050">
                <a:solidFill>
                  <a:schemeClr val="dk2"/>
                </a:solidFill>
                <a:latin typeface="Manrope"/>
                <a:ea typeface="Manrope"/>
                <a:cs typeface="Manrope"/>
                <a:sym typeface="Manrope"/>
              </a:defRPr>
            </a:lvl8pPr>
            <a:lvl9pPr marL="0" lvl="8" indent="0" algn="r">
              <a:spcBef>
                <a:spcPts val="0"/>
              </a:spcBef>
              <a:buNone/>
              <a:defRPr sz="1050">
                <a:solidFill>
                  <a:schemeClr val="dk2"/>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en-GB"/>
              <a:t>‹#›</a:t>
            </a:fld>
            <a:endParaRPr/>
          </a:p>
        </p:txBody>
      </p:sp>
      <p:sp>
        <p:nvSpPr>
          <p:cNvPr id="61" name="Google Shape;61;p14"/>
          <p:cNvSpPr txBox="1"/>
          <p:nvPr/>
        </p:nvSpPr>
        <p:spPr>
          <a:xfrm>
            <a:off x="3686185" y="6459785"/>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Manrope"/>
                <a:ea typeface="Manrope"/>
                <a:cs typeface="Manrope"/>
                <a:sym typeface="Manrope"/>
              </a:rPr>
              <a:t>www.greenerpractice.co.uk</a:t>
            </a:r>
            <a:endParaRPr/>
          </a:p>
        </p:txBody>
      </p:sp>
      <p:pic>
        <p:nvPicPr>
          <p:cNvPr id="62" name="Google Shape;62;p14" descr="A logo with blue text&#10;&#10;Description automatically generated"/>
          <p:cNvPicPr preferRelativeResize="0"/>
          <p:nvPr/>
        </p:nvPicPr>
        <p:blipFill rotWithShape="1">
          <a:blip r:embed="rId2">
            <a:alphaModFix/>
          </a:blip>
          <a:srcRect/>
          <a:stretch/>
        </p:blipFill>
        <p:spPr>
          <a:xfrm>
            <a:off x="9498358" y="152374"/>
            <a:ext cx="2534944" cy="83653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63"/>
        <p:cNvGrpSpPr/>
        <p:nvPr/>
      </p:nvGrpSpPr>
      <p:grpSpPr>
        <a:xfrm>
          <a:off x="0" y="0"/>
          <a:ext cx="0" cy="0"/>
          <a:chOff x="0" y="0"/>
          <a:chExt cx="0" cy="0"/>
        </a:xfrm>
      </p:grpSpPr>
      <p:sp>
        <p:nvSpPr>
          <p:cNvPr id="64" name="Google Shape;64;p15"/>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Manrope"/>
              <a:buNone/>
            </a:pPr>
            <a:endParaRPr sz="1800">
              <a:solidFill>
                <a:schemeClr val="dk1"/>
              </a:solidFill>
              <a:latin typeface="Manrope"/>
              <a:ea typeface="Manrope"/>
              <a:cs typeface="Manrope"/>
              <a:sym typeface="Manrope"/>
            </a:endParaRPr>
          </a:p>
        </p:txBody>
      </p:sp>
      <p:sp>
        <p:nvSpPr>
          <p:cNvPr id="65" name="Google Shape;65;p15"/>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Manrope"/>
              <a:buNone/>
            </a:pPr>
            <a:endParaRPr sz="1800">
              <a:solidFill>
                <a:schemeClr val="dk1"/>
              </a:solidFill>
              <a:latin typeface="Manrope"/>
              <a:ea typeface="Manrope"/>
              <a:cs typeface="Manrope"/>
              <a:sym typeface="Manrope"/>
            </a:endParaRPr>
          </a:p>
        </p:txBody>
      </p:sp>
      <p:sp>
        <p:nvSpPr>
          <p:cNvPr id="66" name="Google Shape;66;p15"/>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ctr">
              <a:lnSpc>
                <a:spcPct val="85000"/>
              </a:lnSpc>
              <a:spcBef>
                <a:spcPts val="0"/>
              </a:spcBef>
              <a:spcAft>
                <a:spcPts val="0"/>
              </a:spcAft>
              <a:buClr>
                <a:srgbClr val="FFFFFF"/>
              </a:buClr>
              <a:buSzPts val="3600"/>
              <a:buFont typeface="Inter"/>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
          <p:cNvSpPr>
            <a:spLocks noGrp="1"/>
          </p:cNvSpPr>
          <p:nvPr>
            <p:ph type="pic" idx="2"/>
          </p:nvPr>
        </p:nvSpPr>
        <p:spPr>
          <a:xfrm>
            <a:off x="15" y="0"/>
            <a:ext cx="12191985" cy="4915076"/>
          </a:xfrm>
          <a:prstGeom prst="rect">
            <a:avLst/>
          </a:prstGeom>
          <a:noFill/>
          <a:ln>
            <a:noFill/>
          </a:ln>
        </p:spPr>
      </p:sp>
      <p:sp>
        <p:nvSpPr>
          <p:cNvPr id="68" name="Google Shape;68;p15"/>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marR="0" lvl="0" indent="-228600" algn="l" rtl="0">
              <a:lnSpc>
                <a:spcPct val="90000"/>
              </a:lnSpc>
              <a:spcBef>
                <a:spcPts val="0"/>
              </a:spcBef>
              <a:spcAft>
                <a:spcPts val="0"/>
              </a:spcAft>
              <a:buClr>
                <a:schemeClr val="accent1"/>
              </a:buClr>
              <a:buSzPts val="1500"/>
              <a:buFont typeface="Calibri"/>
              <a:buNone/>
              <a:defRPr sz="1500" b="0" i="0" u="none" strike="noStrike" cap="none">
                <a:solidFill>
                  <a:srgbClr val="FFFFFF"/>
                </a:solidFill>
                <a:latin typeface="Manrope"/>
                <a:ea typeface="Manrope"/>
                <a:cs typeface="Manrope"/>
                <a:sym typeface="Manrope"/>
              </a:defRPr>
            </a:lvl1pPr>
            <a:lvl2pPr marL="914400" marR="0" lvl="1" indent="-228600" algn="l" rtl="0">
              <a:lnSpc>
                <a:spcPct val="90000"/>
              </a:lnSpc>
              <a:spcBef>
                <a:spcPts val="600"/>
              </a:spcBef>
              <a:spcAft>
                <a:spcPts val="0"/>
              </a:spcAft>
              <a:buClr>
                <a:srgbClr val="31A146"/>
              </a:buClr>
              <a:buSzPts val="960"/>
              <a:buFont typeface="Noto Sans Symbols"/>
              <a:buNone/>
              <a:defRPr sz="1200" b="0" i="0" u="none" strike="noStrike" cap="none">
                <a:solidFill>
                  <a:schemeClr val="accent4"/>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800"/>
              <a:buFont typeface="Noto Sans Symbols"/>
              <a:buNone/>
              <a:defRPr sz="10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720"/>
              <a:buFont typeface="Noto Sans Symbols"/>
              <a:buNone/>
              <a:defRPr sz="9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900"/>
              <a:buFont typeface="Calibri"/>
              <a:buNone/>
              <a:defRPr sz="900" b="0" i="0" u="none" strike="noStrike" cap="none">
                <a:solidFill>
                  <a:schemeClr val="accent4"/>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900"/>
              <a:buFont typeface="Calibri"/>
              <a:buNone/>
              <a:defRPr sz="900" b="0" i="0" u="none" strike="noStrike" cap="none">
                <a:solidFill>
                  <a:srgbClr val="2AC8EC"/>
                </a:solidFill>
                <a:latin typeface="Manrope"/>
                <a:ea typeface="Manrope"/>
                <a:cs typeface="Manrope"/>
                <a:sym typeface="Manrope"/>
              </a:defRPr>
            </a:lvl9pPr>
          </a:lstStyle>
          <a:p>
            <a:endParaRPr/>
          </a:p>
        </p:txBody>
      </p:sp>
      <p:sp>
        <p:nvSpPr>
          <p:cNvPr id="69" name="Google Shape;69;p1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Manrope"/>
              <a:buNone/>
              <a:defRPr/>
            </a:lvl1pPr>
            <a:lvl2pPr lvl="1" algn="l">
              <a:spcBef>
                <a:spcPts val="0"/>
              </a:spcBef>
              <a:spcAft>
                <a:spcPts val="0"/>
              </a:spcAft>
              <a:buClr>
                <a:schemeClr val="dk1"/>
              </a:buClr>
              <a:buSzPts val="1400"/>
              <a:buFont typeface="Manrope"/>
              <a:buNone/>
              <a:defRPr/>
            </a:lvl2pPr>
            <a:lvl3pPr lvl="2" algn="l">
              <a:spcBef>
                <a:spcPts val="0"/>
              </a:spcBef>
              <a:spcAft>
                <a:spcPts val="0"/>
              </a:spcAft>
              <a:buClr>
                <a:schemeClr val="dk1"/>
              </a:buClr>
              <a:buSzPts val="1400"/>
              <a:buFont typeface="Manrope"/>
              <a:buNone/>
              <a:defRPr/>
            </a:lvl3pPr>
            <a:lvl4pPr lvl="3" algn="l">
              <a:spcBef>
                <a:spcPts val="0"/>
              </a:spcBef>
              <a:spcAft>
                <a:spcPts val="0"/>
              </a:spcAft>
              <a:buClr>
                <a:schemeClr val="dk1"/>
              </a:buClr>
              <a:buSzPts val="1400"/>
              <a:buFont typeface="Manrope"/>
              <a:buNone/>
              <a:defRPr/>
            </a:lvl4pPr>
            <a:lvl5pPr lvl="4" algn="l">
              <a:spcBef>
                <a:spcPts val="0"/>
              </a:spcBef>
              <a:spcAft>
                <a:spcPts val="0"/>
              </a:spcAft>
              <a:buClr>
                <a:schemeClr val="dk1"/>
              </a:buClr>
              <a:buSzPts val="1400"/>
              <a:buFont typeface="Manrope"/>
              <a:buNone/>
              <a:defRPr/>
            </a:lvl5pPr>
            <a:lvl6pPr lvl="5" algn="l">
              <a:spcBef>
                <a:spcPts val="0"/>
              </a:spcBef>
              <a:spcAft>
                <a:spcPts val="0"/>
              </a:spcAft>
              <a:buClr>
                <a:schemeClr val="dk1"/>
              </a:buClr>
              <a:buSzPts val="1400"/>
              <a:buFont typeface="Manrope"/>
              <a:buNone/>
              <a:defRPr/>
            </a:lvl6pPr>
            <a:lvl7pPr lvl="6" algn="l">
              <a:spcBef>
                <a:spcPts val="0"/>
              </a:spcBef>
              <a:spcAft>
                <a:spcPts val="0"/>
              </a:spcAft>
              <a:buClr>
                <a:schemeClr val="dk1"/>
              </a:buClr>
              <a:buSzPts val="1400"/>
              <a:buFont typeface="Manrope"/>
              <a:buNone/>
              <a:defRPr/>
            </a:lvl7pPr>
            <a:lvl8pPr lvl="7" algn="l">
              <a:spcBef>
                <a:spcPts val="0"/>
              </a:spcBef>
              <a:spcAft>
                <a:spcPts val="0"/>
              </a:spcAft>
              <a:buClr>
                <a:schemeClr val="dk1"/>
              </a:buClr>
              <a:buSzPts val="1400"/>
              <a:buFont typeface="Manrope"/>
              <a:buNone/>
              <a:defRPr/>
            </a:lvl8pPr>
            <a:lvl9pPr lvl="8" algn="l">
              <a:spcBef>
                <a:spcPts val="0"/>
              </a:spcBef>
              <a:spcAft>
                <a:spcPts val="0"/>
              </a:spcAft>
              <a:buClr>
                <a:schemeClr val="dk1"/>
              </a:buClr>
              <a:buSzPts val="1400"/>
              <a:buFont typeface="Manrope"/>
              <a:buNone/>
              <a:defRPr/>
            </a:lvl9pPr>
          </a:lstStyle>
          <a:p>
            <a:endParaRPr/>
          </a:p>
        </p:txBody>
      </p:sp>
      <p:sp>
        <p:nvSpPr>
          <p:cNvPr id="70" name="Google Shape;70;p1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Manrope"/>
              <a:buNone/>
              <a:defRPr/>
            </a:lvl1pPr>
            <a:lvl2pPr lvl="1" algn="l">
              <a:spcBef>
                <a:spcPts val="0"/>
              </a:spcBef>
              <a:spcAft>
                <a:spcPts val="0"/>
              </a:spcAft>
              <a:buClr>
                <a:schemeClr val="dk1"/>
              </a:buClr>
              <a:buSzPts val="1400"/>
              <a:buFont typeface="Manrope"/>
              <a:buNone/>
              <a:defRPr/>
            </a:lvl2pPr>
            <a:lvl3pPr lvl="2" algn="l">
              <a:spcBef>
                <a:spcPts val="0"/>
              </a:spcBef>
              <a:spcAft>
                <a:spcPts val="0"/>
              </a:spcAft>
              <a:buClr>
                <a:schemeClr val="dk1"/>
              </a:buClr>
              <a:buSzPts val="1400"/>
              <a:buFont typeface="Manrope"/>
              <a:buNone/>
              <a:defRPr/>
            </a:lvl3pPr>
            <a:lvl4pPr lvl="3" algn="l">
              <a:spcBef>
                <a:spcPts val="0"/>
              </a:spcBef>
              <a:spcAft>
                <a:spcPts val="0"/>
              </a:spcAft>
              <a:buClr>
                <a:schemeClr val="dk1"/>
              </a:buClr>
              <a:buSzPts val="1400"/>
              <a:buFont typeface="Manrope"/>
              <a:buNone/>
              <a:defRPr/>
            </a:lvl4pPr>
            <a:lvl5pPr lvl="4" algn="l">
              <a:spcBef>
                <a:spcPts val="0"/>
              </a:spcBef>
              <a:spcAft>
                <a:spcPts val="0"/>
              </a:spcAft>
              <a:buClr>
                <a:schemeClr val="dk1"/>
              </a:buClr>
              <a:buSzPts val="1400"/>
              <a:buFont typeface="Manrope"/>
              <a:buNone/>
              <a:defRPr/>
            </a:lvl5pPr>
            <a:lvl6pPr lvl="5" algn="l">
              <a:spcBef>
                <a:spcPts val="0"/>
              </a:spcBef>
              <a:spcAft>
                <a:spcPts val="0"/>
              </a:spcAft>
              <a:buClr>
                <a:schemeClr val="dk1"/>
              </a:buClr>
              <a:buSzPts val="1400"/>
              <a:buFont typeface="Manrope"/>
              <a:buNone/>
              <a:defRPr/>
            </a:lvl6pPr>
            <a:lvl7pPr lvl="6" algn="l">
              <a:spcBef>
                <a:spcPts val="0"/>
              </a:spcBef>
              <a:spcAft>
                <a:spcPts val="0"/>
              </a:spcAft>
              <a:buClr>
                <a:schemeClr val="dk1"/>
              </a:buClr>
              <a:buSzPts val="1400"/>
              <a:buFont typeface="Manrope"/>
              <a:buNone/>
              <a:defRPr/>
            </a:lvl7pPr>
            <a:lvl8pPr lvl="7" algn="l">
              <a:spcBef>
                <a:spcPts val="0"/>
              </a:spcBef>
              <a:spcAft>
                <a:spcPts val="0"/>
              </a:spcAft>
              <a:buClr>
                <a:schemeClr val="dk1"/>
              </a:buClr>
              <a:buSzPts val="1400"/>
              <a:buFont typeface="Manrope"/>
              <a:buNone/>
              <a:defRPr/>
            </a:lvl8pPr>
            <a:lvl9pPr lvl="8" algn="l">
              <a:spcBef>
                <a:spcPts val="0"/>
              </a:spcBef>
              <a:spcAft>
                <a:spcPts val="0"/>
              </a:spcAft>
              <a:buClr>
                <a:schemeClr val="dk1"/>
              </a:buClr>
              <a:buSzPts val="1400"/>
              <a:buFont typeface="Manrope"/>
              <a:buNone/>
              <a:defRPr/>
            </a:lvl9pPr>
          </a:lstStyle>
          <a:p>
            <a:endParaRPr/>
          </a:p>
        </p:txBody>
      </p:sp>
      <p:sp>
        <p:nvSpPr>
          <p:cNvPr id="71" name="Google Shape;71;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1pPr>
            <a:lvl2pPr marL="0" marR="0" lvl="1"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2pPr>
            <a:lvl3pPr marL="0" marR="0" lvl="2"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3pPr>
            <a:lvl4pPr marL="0" marR="0" lvl="3"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4pPr>
            <a:lvl5pPr marL="0" marR="0" lvl="4"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5pPr>
            <a:lvl6pPr marL="0" marR="0" lvl="5"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6pPr>
            <a:lvl7pPr marL="0" marR="0" lvl="6"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7pPr>
            <a:lvl8pPr marL="0" marR="0" lvl="7"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8pPr>
            <a:lvl9pPr marL="0" marR="0" lvl="8" indent="0" algn="r">
              <a:spcBef>
                <a:spcPts val="0"/>
              </a:spcBef>
              <a:spcAft>
                <a:spcPts val="0"/>
              </a:spcAft>
              <a:buClr>
                <a:srgbClr val="FFFFFF"/>
              </a:buClr>
              <a:buSzPts val="1050"/>
              <a:buFont typeface="Manrope"/>
              <a:buNone/>
              <a:defRPr sz="1050">
                <a:solidFill>
                  <a:srgbClr val="FFFFF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en-GB"/>
              <a:t>‹#›</a:t>
            </a:fld>
            <a:endParaRPr/>
          </a:p>
        </p:txBody>
      </p:sp>
      <p:sp>
        <p:nvSpPr>
          <p:cNvPr id="72" name="Google Shape;72;p15"/>
          <p:cNvSpPr txBox="1"/>
          <p:nvPr/>
        </p:nvSpPr>
        <p:spPr>
          <a:xfrm>
            <a:off x="3686185" y="6464922"/>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1800"/>
              <a:buFont typeface="Manrope"/>
              <a:buNone/>
            </a:pPr>
            <a:r>
              <a:rPr lang="en-GB" sz="1800">
                <a:solidFill>
                  <a:schemeClr val="lt1"/>
                </a:solidFill>
                <a:latin typeface="Manrope"/>
                <a:ea typeface="Manrope"/>
                <a:cs typeface="Manrope"/>
                <a:sym typeface="Manrope"/>
              </a:rPr>
              <a:t>www.greenerpractice.co.uk</a:t>
            </a:r>
            <a:endParaRPr sz="1800">
              <a:solidFill>
                <a:schemeClr val="dk1"/>
              </a:solidFill>
              <a:latin typeface="Manrope"/>
              <a:ea typeface="Manrope"/>
              <a:cs typeface="Manrope"/>
              <a:sym typeface="Manrop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73"/>
        <p:cNvGrpSpPr/>
        <p:nvPr/>
      </p:nvGrpSpPr>
      <p:grpSpPr>
        <a:xfrm>
          <a:off x="0" y="0"/>
          <a:ext cx="0" cy="0"/>
          <a:chOff x="0" y="0"/>
          <a:chExt cx="0" cy="0"/>
        </a:xfrm>
      </p:grpSpPr>
      <p:sp>
        <p:nvSpPr>
          <p:cNvPr id="74" name="Google Shape;74;p1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8000"/>
              <a:buFont typeface="Inter"/>
              <a:buNone/>
              <a:defRPr sz="8000" b="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6"/>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200"/>
              </a:spcBef>
              <a:spcAft>
                <a:spcPts val="0"/>
              </a:spcAft>
              <a:buClr>
                <a:schemeClr val="accent1"/>
              </a:buClr>
              <a:buSzPts val="2400"/>
              <a:buFont typeface="Calibri"/>
              <a:buNone/>
              <a:defRPr sz="2400" b="0" i="0" u="none" strike="noStrike" cap="none">
                <a:solidFill>
                  <a:srgbClr val="28605E"/>
                </a:solidFill>
                <a:latin typeface="Manrope"/>
                <a:ea typeface="Manrope"/>
                <a:cs typeface="Manrope"/>
                <a:sym typeface="Manrope"/>
              </a:defRPr>
            </a:lvl1pPr>
            <a:lvl2pPr marL="914400" marR="0" lvl="1" indent="-228600" algn="l" rtl="0">
              <a:lnSpc>
                <a:spcPct val="90000"/>
              </a:lnSpc>
              <a:spcBef>
                <a:spcPts val="200"/>
              </a:spcBef>
              <a:spcAft>
                <a:spcPts val="0"/>
              </a:spcAft>
              <a:buClr>
                <a:srgbClr val="31A146"/>
              </a:buClr>
              <a:buSzPts val="1440"/>
              <a:buFont typeface="Noto Sans Symbols"/>
              <a:buNone/>
              <a:defRPr sz="1800" b="0" i="0" u="none" strike="noStrike" cap="none">
                <a:solidFill>
                  <a:srgbClr val="88BACF"/>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1280"/>
              <a:buFont typeface="Noto Sans Symbols"/>
              <a:buNone/>
              <a:defRPr sz="1600" b="0" i="0" u="none" strike="noStrike" cap="none">
                <a:solidFill>
                  <a:srgbClr val="88BACF"/>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120"/>
              <a:buFont typeface="Noto Sans Symbols"/>
              <a:buNone/>
              <a:defRPr sz="1400" b="0" i="0" u="none" strike="noStrike" cap="none">
                <a:solidFill>
                  <a:srgbClr val="88BACF"/>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1400"/>
              <a:buFont typeface="Calibri"/>
              <a:buNone/>
              <a:defRPr sz="1400" b="0" i="0" u="none" strike="noStrike" cap="none">
                <a:solidFill>
                  <a:srgbClr val="88BACF"/>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1400"/>
              <a:buFont typeface="Calibri"/>
              <a:buNone/>
              <a:defRPr sz="1400" b="0" i="0" u="none" strike="noStrike" cap="none">
                <a:solidFill>
                  <a:srgbClr val="88BACF"/>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1400"/>
              <a:buFont typeface="Calibri"/>
              <a:buNone/>
              <a:defRPr sz="1400" b="0" i="0" u="none" strike="noStrike" cap="none">
                <a:solidFill>
                  <a:srgbClr val="88BACF"/>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1400"/>
              <a:buFont typeface="Calibri"/>
              <a:buNone/>
              <a:defRPr sz="1400" b="0" i="0" u="none" strike="noStrike" cap="none">
                <a:solidFill>
                  <a:srgbClr val="88BACF"/>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1400"/>
              <a:buFont typeface="Calibri"/>
              <a:buNone/>
              <a:defRPr sz="1400" b="0" i="0" u="none" strike="noStrike" cap="none">
                <a:solidFill>
                  <a:srgbClr val="88BACF"/>
                </a:solidFill>
                <a:latin typeface="Manrope"/>
                <a:ea typeface="Manrope"/>
                <a:cs typeface="Manrope"/>
                <a:sym typeface="Manrope"/>
              </a:defRPr>
            </a:lvl9pPr>
          </a:lstStyle>
          <a:p>
            <a:endParaRPr/>
          </a:p>
        </p:txBody>
      </p:sp>
      <p:sp>
        <p:nvSpPr>
          <p:cNvPr id="78" name="Google Shape;78;p1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81" name="Google Shape;81;p16"/>
          <p:cNvCxnSpPr/>
          <p:nvPr/>
        </p:nvCxnSpPr>
        <p:spPr>
          <a:xfrm>
            <a:off x="1207658" y="4343400"/>
            <a:ext cx="9875520" cy="0"/>
          </a:xfrm>
          <a:prstGeom prst="straightConnector1">
            <a:avLst/>
          </a:prstGeom>
          <a:noFill/>
          <a:ln w="9525" cap="flat" cmpd="sng">
            <a:solidFill>
              <a:srgbClr val="71DAF2"/>
            </a:solidFill>
            <a:prstDash val="solid"/>
            <a:round/>
            <a:headEnd type="none" w="sm" len="sm"/>
            <a:tailEnd type="none" w="sm" len="sm"/>
          </a:ln>
        </p:spPr>
      </p:cxnSp>
      <p:sp>
        <p:nvSpPr>
          <p:cNvPr id="82" name="Google Shape;82;p16"/>
          <p:cNvSpPr txBox="1"/>
          <p:nvPr/>
        </p:nvSpPr>
        <p:spPr>
          <a:xfrm>
            <a:off x="3686185" y="6459785"/>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Manrope"/>
                <a:ea typeface="Manrope"/>
                <a:cs typeface="Manrope"/>
                <a:sym typeface="Manrope"/>
              </a:rPr>
              <a:t>www.greenerpractice.co.uk</a:t>
            </a:r>
            <a:endParaRPr/>
          </a:p>
        </p:txBody>
      </p:sp>
      <p:pic>
        <p:nvPicPr>
          <p:cNvPr id="83" name="Google Shape;83;p16" descr="A logo with blue text&#10;&#10;Description automatically generated"/>
          <p:cNvPicPr preferRelativeResize="0"/>
          <p:nvPr/>
        </p:nvPicPr>
        <p:blipFill rotWithShape="1">
          <a:blip r:embed="rId2">
            <a:alphaModFix/>
          </a:blip>
          <a:srcRect/>
          <a:stretch/>
        </p:blipFill>
        <p:spPr>
          <a:xfrm>
            <a:off x="9498358" y="162648"/>
            <a:ext cx="2534944" cy="83653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7"/>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200"/>
              </a:spcBef>
              <a:spcAft>
                <a:spcPts val="0"/>
              </a:spcAft>
              <a:buClr>
                <a:schemeClr val="accent1"/>
              </a:buClr>
              <a:buSzPts val="2000"/>
              <a:buFont typeface="Calibri"/>
              <a:buNone/>
              <a:defRPr sz="2000" b="0" i="0" u="none" strike="noStrike" cap="none">
                <a:solidFill>
                  <a:schemeClr val="dk2"/>
                </a:solidFill>
                <a:latin typeface="Manrope"/>
                <a:ea typeface="Manrope"/>
                <a:cs typeface="Manrope"/>
                <a:sym typeface="Manrope"/>
              </a:defRPr>
            </a:lvl1pPr>
            <a:lvl2pPr marL="914400" marR="0" lvl="1" indent="-228600" algn="l" rtl="0">
              <a:lnSpc>
                <a:spcPct val="90000"/>
              </a:lnSpc>
              <a:spcBef>
                <a:spcPts val="200"/>
              </a:spcBef>
              <a:spcAft>
                <a:spcPts val="0"/>
              </a:spcAft>
              <a:buClr>
                <a:srgbClr val="31A146"/>
              </a:buClr>
              <a:buSzPts val="1600"/>
              <a:buFont typeface="Noto Sans Symbols"/>
              <a:buNone/>
              <a:defRPr sz="2000" b="1" i="0" u="none" strike="noStrike" cap="none">
                <a:solidFill>
                  <a:schemeClr val="accent4"/>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1440"/>
              <a:buFont typeface="Noto Sans Symbols"/>
              <a:buNone/>
              <a:defRPr sz="1800" b="1"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280"/>
              <a:buFont typeface="Noto Sans Symbols"/>
              <a:buNone/>
              <a:defRPr sz="1600" b="1"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1600"/>
              <a:buFont typeface="Calibri"/>
              <a:buNone/>
              <a:defRPr sz="1600" b="1" i="0" u="none" strike="noStrike" cap="none">
                <a:solidFill>
                  <a:schemeClr val="accent4"/>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9pPr>
          </a:lstStyle>
          <a:p>
            <a:endParaRPr/>
          </a:p>
        </p:txBody>
      </p:sp>
      <p:sp>
        <p:nvSpPr>
          <p:cNvPr id="87" name="Google Shape;87;p17"/>
          <p:cNvSpPr txBox="1">
            <a:spLocks noGrp="1"/>
          </p:cNvSpPr>
          <p:nvPr>
            <p:ph type="body" idx="2"/>
          </p:nvPr>
        </p:nvSpPr>
        <p:spPr>
          <a:xfrm>
            <a:off x="1097280" y="2582334"/>
            <a:ext cx="4937760" cy="3378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Arial"/>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Arial"/>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88" name="Google Shape;88;p17"/>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200"/>
              </a:spcBef>
              <a:spcAft>
                <a:spcPts val="0"/>
              </a:spcAft>
              <a:buClr>
                <a:schemeClr val="accent1"/>
              </a:buClr>
              <a:buSzPts val="2000"/>
              <a:buFont typeface="Calibri"/>
              <a:buNone/>
              <a:defRPr sz="2000" b="0" i="0" u="none" strike="noStrike" cap="none">
                <a:solidFill>
                  <a:schemeClr val="dk2"/>
                </a:solidFill>
                <a:latin typeface="Manrope"/>
                <a:ea typeface="Manrope"/>
                <a:cs typeface="Manrope"/>
                <a:sym typeface="Manrope"/>
              </a:defRPr>
            </a:lvl1pPr>
            <a:lvl2pPr marL="914400" marR="0" lvl="1" indent="-228600" algn="l" rtl="0">
              <a:lnSpc>
                <a:spcPct val="90000"/>
              </a:lnSpc>
              <a:spcBef>
                <a:spcPts val="200"/>
              </a:spcBef>
              <a:spcAft>
                <a:spcPts val="0"/>
              </a:spcAft>
              <a:buClr>
                <a:srgbClr val="31A146"/>
              </a:buClr>
              <a:buSzPts val="1600"/>
              <a:buFont typeface="Noto Sans Symbols"/>
              <a:buNone/>
              <a:defRPr sz="2000" b="1" i="0" u="none" strike="noStrike" cap="none">
                <a:solidFill>
                  <a:schemeClr val="accent4"/>
                </a:solidFill>
                <a:latin typeface="Manrope"/>
                <a:ea typeface="Manrope"/>
                <a:cs typeface="Manrope"/>
                <a:sym typeface="Manrope"/>
              </a:defRPr>
            </a:lvl2pPr>
            <a:lvl3pPr marL="1371600" marR="0" lvl="2" indent="-228600" algn="l" rtl="0">
              <a:lnSpc>
                <a:spcPct val="90000"/>
              </a:lnSpc>
              <a:spcBef>
                <a:spcPts val="400"/>
              </a:spcBef>
              <a:spcAft>
                <a:spcPts val="0"/>
              </a:spcAft>
              <a:buClr>
                <a:srgbClr val="31A146"/>
              </a:buClr>
              <a:buSzPts val="1440"/>
              <a:buFont typeface="Noto Sans Symbols"/>
              <a:buNone/>
              <a:defRPr sz="1800" b="1"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280"/>
              <a:buFont typeface="Noto Sans Symbols"/>
              <a:buNone/>
              <a:defRPr sz="1600" b="1"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1600"/>
              <a:buFont typeface="Calibri"/>
              <a:buNone/>
              <a:defRPr sz="1600" b="1" i="0" u="none" strike="noStrike" cap="none">
                <a:solidFill>
                  <a:schemeClr val="accent4"/>
                </a:solidFill>
                <a:latin typeface="Manrope"/>
                <a:ea typeface="Manrope"/>
                <a:cs typeface="Manrope"/>
                <a:sym typeface="Manrope"/>
              </a:defRPr>
            </a:lvl5pPr>
            <a:lvl6pPr marL="2743200" marR="0" lvl="5"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6pPr>
            <a:lvl7pPr marL="3200400" marR="0" lvl="6"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7pPr>
            <a:lvl8pPr marL="3657600" marR="0" lvl="7" indent="-228600" algn="l" rtl="0">
              <a:lnSpc>
                <a:spcPct val="90000"/>
              </a:lnSpc>
              <a:spcBef>
                <a:spcPts val="400"/>
              </a:spcBef>
              <a:spcAft>
                <a:spcPts val="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8pPr>
            <a:lvl9pPr marL="4114800" marR="0" lvl="8" indent="-228600" algn="l" rtl="0">
              <a:lnSpc>
                <a:spcPct val="90000"/>
              </a:lnSpc>
              <a:spcBef>
                <a:spcPts val="400"/>
              </a:spcBef>
              <a:spcAft>
                <a:spcPts val="400"/>
              </a:spcAft>
              <a:buClr>
                <a:schemeClr val="accent1"/>
              </a:buClr>
              <a:buSzPts val="1600"/>
              <a:buFont typeface="Calibri"/>
              <a:buNone/>
              <a:defRPr sz="1600" b="1" i="0" u="none" strike="noStrike" cap="none">
                <a:solidFill>
                  <a:srgbClr val="2AC8EC"/>
                </a:solidFill>
                <a:latin typeface="Manrope"/>
                <a:ea typeface="Manrope"/>
                <a:cs typeface="Manrope"/>
                <a:sym typeface="Manrope"/>
              </a:defRPr>
            </a:lvl9pPr>
          </a:lstStyle>
          <a:p>
            <a:endParaRPr/>
          </a:p>
        </p:txBody>
      </p:sp>
      <p:sp>
        <p:nvSpPr>
          <p:cNvPr id="89" name="Google Shape;89;p17"/>
          <p:cNvSpPr txBox="1">
            <a:spLocks noGrp="1"/>
          </p:cNvSpPr>
          <p:nvPr>
            <p:ph type="body" idx="4"/>
          </p:nvPr>
        </p:nvSpPr>
        <p:spPr>
          <a:xfrm>
            <a:off x="6217920" y="2582334"/>
            <a:ext cx="4937760" cy="3378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200"/>
              </a:spcBef>
              <a:spcAft>
                <a:spcPts val="0"/>
              </a:spcAft>
              <a:buClr>
                <a:schemeClr val="accent1"/>
              </a:buClr>
              <a:buSzPts val="2800"/>
              <a:buFont typeface="Calibri"/>
              <a:buChar char=" "/>
              <a:defRPr sz="2800" b="0" i="0" u="none" strike="noStrike" cap="none">
                <a:solidFill>
                  <a:schemeClr val="accent4"/>
                </a:solidFill>
                <a:latin typeface="Manrope"/>
                <a:ea typeface="Manrope"/>
                <a:cs typeface="Manrope"/>
                <a:sym typeface="Manrope"/>
              </a:defRPr>
            </a:lvl1pPr>
            <a:lvl2pPr marL="914400" marR="0" lvl="1" indent="-350520" algn="l" rtl="0">
              <a:lnSpc>
                <a:spcPct val="90000"/>
              </a:lnSpc>
              <a:spcBef>
                <a:spcPts val="200"/>
              </a:spcBef>
              <a:spcAft>
                <a:spcPts val="0"/>
              </a:spcAft>
              <a:buClr>
                <a:srgbClr val="31A146"/>
              </a:buClr>
              <a:buSzPts val="1920"/>
              <a:buFont typeface="Arial"/>
              <a:buChar char="•"/>
              <a:defRPr sz="2400" b="0" i="0" u="none" strike="noStrike" cap="none">
                <a:solidFill>
                  <a:schemeClr val="accent4"/>
                </a:solidFill>
                <a:latin typeface="Manrope"/>
                <a:ea typeface="Manrope"/>
                <a:cs typeface="Manrope"/>
                <a:sym typeface="Manrope"/>
              </a:defRPr>
            </a:lvl2pPr>
            <a:lvl3pPr marL="1371600" marR="0" lvl="2" indent="-320040" algn="l" rtl="0">
              <a:lnSpc>
                <a:spcPct val="90000"/>
              </a:lnSpc>
              <a:spcBef>
                <a:spcPts val="400"/>
              </a:spcBef>
              <a:spcAft>
                <a:spcPts val="0"/>
              </a:spcAft>
              <a:buClr>
                <a:srgbClr val="31A146"/>
              </a:buClr>
              <a:buSzPts val="1440"/>
              <a:buFont typeface="Arial"/>
              <a:buChar char="•"/>
              <a:defRPr sz="1800" b="0" i="0" u="none" strike="noStrike" cap="none">
                <a:solidFill>
                  <a:schemeClr val="accent4"/>
                </a:solidFill>
                <a:latin typeface="Manrope"/>
                <a:ea typeface="Manrope"/>
                <a:cs typeface="Manrope"/>
                <a:sym typeface="Manrope"/>
              </a:defRPr>
            </a:lvl3pPr>
            <a:lvl4pPr marL="1828800" marR="0" lvl="3" indent="-228600" algn="l" rtl="0">
              <a:lnSpc>
                <a:spcPct val="90000"/>
              </a:lnSpc>
              <a:spcBef>
                <a:spcPts val="400"/>
              </a:spcBef>
              <a:spcAft>
                <a:spcPts val="0"/>
              </a:spcAft>
              <a:buClr>
                <a:srgbClr val="31A146"/>
              </a:buClr>
              <a:buSzPts val="1440"/>
              <a:buFont typeface="Noto Sans Symbols"/>
              <a:buNone/>
              <a:defRPr sz="1800" b="0" i="0" u="none" strike="noStrike" cap="none">
                <a:solidFill>
                  <a:schemeClr val="accent4"/>
                </a:solidFill>
                <a:latin typeface="Manrope"/>
                <a:ea typeface="Manrope"/>
                <a:cs typeface="Manrope"/>
                <a:sym typeface="Manrope"/>
              </a:defRPr>
            </a:lvl4pPr>
            <a:lvl5pPr marL="2286000" marR="0" lvl="4" indent="-228600" algn="l" rtl="0">
              <a:lnSpc>
                <a:spcPct val="90000"/>
              </a:lnSpc>
              <a:spcBef>
                <a:spcPts val="400"/>
              </a:spcBef>
              <a:spcAft>
                <a:spcPts val="0"/>
              </a:spcAft>
              <a:buClr>
                <a:schemeClr val="accent1"/>
              </a:buClr>
              <a:buSzPts val="2000"/>
              <a:buFont typeface="Calibri"/>
              <a:buNone/>
              <a:defRPr sz="2000" b="0" i="0" u="none" strike="noStrike" cap="none">
                <a:solidFill>
                  <a:schemeClr val="accent4"/>
                </a:solidFill>
                <a:latin typeface="Manrope"/>
                <a:ea typeface="Manrope"/>
                <a:cs typeface="Manrope"/>
                <a:sym typeface="Manrope"/>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2AC8EC"/>
                </a:solidFill>
                <a:latin typeface="Manrope"/>
                <a:ea typeface="Manrope"/>
                <a:cs typeface="Manrope"/>
                <a:sym typeface="Manrope"/>
              </a:defRPr>
            </a:lvl9pPr>
          </a:lstStyle>
          <a:p>
            <a:endParaRPr/>
          </a:p>
        </p:txBody>
      </p:sp>
      <p:sp>
        <p:nvSpPr>
          <p:cNvPr id="90" name="Google Shape;90;p1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9"/>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ctr" rtl="0">
              <a:lnSpc>
                <a:spcPct val="85000"/>
              </a:lnSpc>
              <a:spcBef>
                <a:spcPts val="0"/>
              </a:spcBef>
              <a:spcAft>
                <a:spcPts val="0"/>
              </a:spcAft>
              <a:buClr>
                <a:schemeClr val="accent2"/>
              </a:buClr>
              <a:buSzPts val="4800"/>
              <a:buFont typeface="Inter"/>
              <a:buNone/>
              <a:defRPr sz="4800" b="0" i="0" u="none" strike="noStrike" cap="none">
                <a:solidFill>
                  <a:schemeClr val="accent2"/>
                </a:solidFill>
                <a:latin typeface="Inter"/>
                <a:ea typeface="Inter"/>
                <a:cs typeface="Inter"/>
                <a:sym typeface="Inte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Manrope"/>
                <a:ea typeface="Manrope"/>
                <a:cs typeface="Manrope"/>
                <a:sym typeface="Manrope"/>
              </a:defRPr>
            </a:lvl1pPr>
            <a:lvl2pPr marR="0" lvl="1"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2pPr>
            <a:lvl3pPr marR="0" lvl="2"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3pPr>
            <a:lvl4pPr marR="0" lvl="3"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4pPr>
            <a:lvl5pPr marR="0" lvl="4"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5pPr>
            <a:lvl6pPr marR="0" lvl="5"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6pPr>
            <a:lvl7pPr marR="0" lvl="6"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7pPr>
            <a:lvl8pPr marR="0" lvl="7"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8pPr>
            <a:lvl9pPr marR="0" lvl="8"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9pPr>
          </a:lstStyle>
          <a:p>
            <a:endParaRPr/>
          </a:p>
        </p:txBody>
      </p:sp>
      <p:sp>
        <p:nvSpPr>
          <p:cNvPr id="14" name="Google Shape;14;p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FFFFFF"/>
                </a:solidFill>
                <a:latin typeface="Manrope"/>
                <a:ea typeface="Manrope"/>
                <a:cs typeface="Manrope"/>
                <a:sym typeface="Manrope"/>
              </a:defRPr>
            </a:lvl1pPr>
            <a:lvl2pPr marR="0" lvl="1"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2pPr>
            <a:lvl3pPr marR="0" lvl="2"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3pPr>
            <a:lvl4pPr marR="0" lvl="3"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4pPr>
            <a:lvl5pPr marR="0" lvl="4"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5pPr>
            <a:lvl6pPr marR="0" lvl="5"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6pPr>
            <a:lvl7pPr marR="0" lvl="6"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7pPr>
            <a:lvl8pPr marR="0" lvl="7"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8pPr>
            <a:lvl9pPr marR="0" lvl="8" algn="l" rtl="0">
              <a:spcBef>
                <a:spcPts val="0"/>
              </a:spcBef>
              <a:spcAft>
                <a:spcPts val="0"/>
              </a:spcAft>
              <a:buSzPts val="1400"/>
              <a:buNone/>
              <a:defRPr sz="1800" b="0" i="0" u="none" strike="noStrike" cap="none">
                <a:solidFill>
                  <a:schemeClr val="dk1"/>
                </a:solidFill>
                <a:latin typeface="Manrope"/>
                <a:ea typeface="Manrope"/>
                <a:cs typeface="Manrope"/>
                <a:sym typeface="Manrope"/>
              </a:defRPr>
            </a:lvl9pPr>
          </a:lstStyle>
          <a:p>
            <a:endParaRPr/>
          </a:p>
        </p:txBody>
      </p:sp>
      <p:sp>
        <p:nvSpPr>
          <p:cNvPr id="15" name="Google Shape;15;p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Manrope"/>
                <a:ea typeface="Manrope"/>
                <a:cs typeface="Manrope"/>
                <a:sym typeface="Manrope"/>
              </a:defRPr>
            </a:lvl1pPr>
            <a:lvl2pPr marL="0" marR="0" lvl="1" indent="0" algn="r" rtl="0">
              <a:spcBef>
                <a:spcPts val="0"/>
              </a:spcBef>
              <a:buNone/>
              <a:defRPr sz="1050" b="0" i="0" u="none" strike="noStrike" cap="none">
                <a:solidFill>
                  <a:srgbClr val="FFFFFF"/>
                </a:solidFill>
                <a:latin typeface="Manrope"/>
                <a:ea typeface="Manrope"/>
                <a:cs typeface="Manrope"/>
                <a:sym typeface="Manrope"/>
              </a:defRPr>
            </a:lvl2pPr>
            <a:lvl3pPr marL="0" marR="0" lvl="2" indent="0" algn="r" rtl="0">
              <a:spcBef>
                <a:spcPts val="0"/>
              </a:spcBef>
              <a:buNone/>
              <a:defRPr sz="1050" b="0" i="0" u="none" strike="noStrike" cap="none">
                <a:solidFill>
                  <a:srgbClr val="FFFFFF"/>
                </a:solidFill>
                <a:latin typeface="Manrope"/>
                <a:ea typeface="Manrope"/>
                <a:cs typeface="Manrope"/>
                <a:sym typeface="Manrope"/>
              </a:defRPr>
            </a:lvl3pPr>
            <a:lvl4pPr marL="0" marR="0" lvl="3" indent="0" algn="r" rtl="0">
              <a:spcBef>
                <a:spcPts val="0"/>
              </a:spcBef>
              <a:buNone/>
              <a:defRPr sz="1050" b="0" i="0" u="none" strike="noStrike" cap="none">
                <a:solidFill>
                  <a:srgbClr val="FFFFFF"/>
                </a:solidFill>
                <a:latin typeface="Manrope"/>
                <a:ea typeface="Manrope"/>
                <a:cs typeface="Manrope"/>
                <a:sym typeface="Manrope"/>
              </a:defRPr>
            </a:lvl4pPr>
            <a:lvl5pPr marL="0" marR="0" lvl="4" indent="0" algn="r" rtl="0">
              <a:spcBef>
                <a:spcPts val="0"/>
              </a:spcBef>
              <a:buNone/>
              <a:defRPr sz="1050" b="0" i="0" u="none" strike="noStrike" cap="none">
                <a:solidFill>
                  <a:srgbClr val="FFFFFF"/>
                </a:solidFill>
                <a:latin typeface="Manrope"/>
                <a:ea typeface="Manrope"/>
                <a:cs typeface="Manrope"/>
                <a:sym typeface="Manrope"/>
              </a:defRPr>
            </a:lvl5pPr>
            <a:lvl6pPr marL="0" marR="0" lvl="5" indent="0" algn="r" rtl="0">
              <a:spcBef>
                <a:spcPts val="0"/>
              </a:spcBef>
              <a:buNone/>
              <a:defRPr sz="1050" b="0" i="0" u="none" strike="noStrike" cap="none">
                <a:solidFill>
                  <a:srgbClr val="FFFFFF"/>
                </a:solidFill>
                <a:latin typeface="Manrope"/>
                <a:ea typeface="Manrope"/>
                <a:cs typeface="Manrope"/>
                <a:sym typeface="Manrope"/>
              </a:defRPr>
            </a:lvl6pPr>
            <a:lvl7pPr marL="0" marR="0" lvl="6" indent="0" algn="r" rtl="0">
              <a:spcBef>
                <a:spcPts val="0"/>
              </a:spcBef>
              <a:buNone/>
              <a:defRPr sz="1050" b="0" i="0" u="none" strike="noStrike" cap="none">
                <a:solidFill>
                  <a:srgbClr val="FFFFFF"/>
                </a:solidFill>
                <a:latin typeface="Manrope"/>
                <a:ea typeface="Manrope"/>
                <a:cs typeface="Manrope"/>
                <a:sym typeface="Manrope"/>
              </a:defRPr>
            </a:lvl7pPr>
            <a:lvl8pPr marL="0" marR="0" lvl="7" indent="0" algn="r" rtl="0">
              <a:spcBef>
                <a:spcPts val="0"/>
              </a:spcBef>
              <a:buNone/>
              <a:defRPr sz="1050" b="0" i="0" u="none" strike="noStrike" cap="none">
                <a:solidFill>
                  <a:srgbClr val="FFFFFF"/>
                </a:solidFill>
                <a:latin typeface="Manrope"/>
                <a:ea typeface="Manrope"/>
                <a:cs typeface="Manrope"/>
                <a:sym typeface="Manrope"/>
              </a:defRPr>
            </a:lvl8pPr>
            <a:lvl9pPr marL="0" marR="0" lvl="8" indent="0" algn="r" rtl="0">
              <a:spcBef>
                <a:spcPts val="0"/>
              </a:spcBef>
              <a:buNone/>
              <a:defRPr sz="1050" b="0" i="0" u="none" strike="noStrike" cap="none">
                <a:solidFill>
                  <a:srgbClr val="FFFFF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en-GB"/>
              <a:t>‹#›</a:t>
            </a:fld>
            <a:endParaRPr/>
          </a:p>
        </p:txBody>
      </p:sp>
      <p:cxnSp>
        <p:nvCxnSpPr>
          <p:cNvPr id="16" name="Google Shape;16;p9"/>
          <p:cNvCxnSpPr/>
          <p:nvPr/>
        </p:nvCxnSpPr>
        <p:spPr>
          <a:xfrm>
            <a:off x="1193532" y="1737845"/>
            <a:ext cx="9966960" cy="0"/>
          </a:xfrm>
          <a:prstGeom prst="straightConnector1">
            <a:avLst/>
          </a:prstGeom>
          <a:noFill/>
          <a:ln w="9525" cap="flat" cmpd="sng">
            <a:solidFill>
              <a:srgbClr val="71DAF2"/>
            </a:solidFill>
            <a:prstDash val="solid"/>
            <a:round/>
            <a:headEnd type="none" w="sm" len="sm"/>
            <a:tailEnd type="none" w="sm" len="sm"/>
          </a:ln>
        </p:spPr>
      </p:cxnSp>
      <p:pic>
        <p:nvPicPr>
          <p:cNvPr id="17" name="Google Shape;17;p9" descr="A logo with blue text&#10;&#10;Description automatically generated"/>
          <p:cNvPicPr preferRelativeResize="0"/>
          <p:nvPr/>
        </p:nvPicPr>
        <p:blipFill rotWithShape="1">
          <a:blip r:embed="rId12">
            <a:alphaModFix/>
          </a:blip>
          <a:srcRect/>
          <a:stretch/>
        </p:blipFill>
        <p:spPr>
          <a:xfrm>
            <a:off x="9498358" y="152374"/>
            <a:ext cx="2534944" cy="836532"/>
          </a:xfrm>
          <a:prstGeom prst="rect">
            <a:avLst/>
          </a:prstGeom>
          <a:noFill/>
          <a:ln>
            <a:noFill/>
          </a:ln>
        </p:spPr>
      </p:pic>
      <p:sp>
        <p:nvSpPr>
          <p:cNvPr id="18" name="Google Shape;18;p9"/>
          <p:cNvSpPr txBox="1"/>
          <p:nvPr/>
        </p:nvSpPr>
        <p:spPr>
          <a:xfrm>
            <a:off x="3686185" y="6459785"/>
            <a:ext cx="48228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a:solidFill>
                  <a:schemeClr val="lt1"/>
                </a:solidFill>
                <a:latin typeface="Manrope"/>
                <a:ea typeface="Manrope"/>
                <a:cs typeface="Manrope"/>
                <a:sym typeface="Manrope"/>
              </a:rPr>
              <a:t>www.greenerpractice.co.uk</a:t>
            </a:r>
            <a:endParaRPr/>
          </a:p>
        </p:txBody>
      </p:sp>
      <p:sp>
        <p:nvSpPr>
          <p:cNvPr id="19" name="Google Shape;19;p9"/>
          <p:cNvSpPr txBox="1"/>
          <p:nvPr/>
        </p:nvSpPr>
        <p:spPr>
          <a:xfrm>
            <a:off x="1097280" y="1792840"/>
            <a:ext cx="10009084"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a:p>
            <a:pPr marL="0" marR="0" lvl="0" indent="0" algn="l" rtl="0">
              <a:spcBef>
                <a:spcPts val="0"/>
              </a:spcBef>
              <a:spcAft>
                <a:spcPts val="0"/>
              </a:spcAft>
              <a:buNone/>
            </a:pPr>
            <a:endParaRPr sz="1800">
              <a:solidFill>
                <a:schemeClr val="accent4"/>
              </a:solidFill>
              <a:latin typeface="Manrope"/>
              <a:ea typeface="Manrope"/>
              <a:cs typeface="Manrope"/>
              <a:sym typeface="Manrope"/>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rchristelleblunden@google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who.int/publications/i/item/978928907191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www.acutemedicine.org.uk/wp-content/uploads/SAM-Hot-Weather-Health-Plan-2025.pdf" TargetMode="External"/><Relationship Id="rId4" Type="http://schemas.openxmlformats.org/officeDocument/2006/relationships/hyperlink" Target="https://www.gov.uk/guidance/adverse-weather-and-health-pla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eather.metoffice.gov.uk/warnings-and-advice/seasonal-advice/heat-health-alert-servicewav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nhs.uk/live-well/seasonal-health/heatwave-how-to-cope-in-hot-weath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ebriefing.org/the-fil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hyperlink" Target="mailto:contact@greenerpractice.com" TargetMode="External"/><Relationship Id="rId9"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
          <p:cNvSpPr txBox="1">
            <a:spLocks noGrp="1"/>
          </p:cNvSpPr>
          <p:nvPr>
            <p:ph type="ctrTitle"/>
          </p:nvPr>
        </p:nvSpPr>
        <p:spPr>
          <a:xfrm>
            <a:off x="1097275" y="758951"/>
            <a:ext cx="10058400" cy="226140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dk2"/>
              </a:buClr>
              <a:buSzPts val="6000"/>
              <a:buFont typeface="Inter"/>
              <a:buNone/>
            </a:pPr>
            <a:r>
              <a:rPr lang="en-GB" sz="6000"/>
              <a:t>Beat the Heat</a:t>
            </a:r>
            <a:endParaRPr sz="6000">
              <a:latin typeface="Inter"/>
              <a:ea typeface="Inter"/>
              <a:cs typeface="Inter"/>
              <a:sym typeface="Inter"/>
            </a:endParaRPr>
          </a:p>
        </p:txBody>
      </p:sp>
      <p:sp>
        <p:nvSpPr>
          <p:cNvPr id="113" name="Google Shape;113;p1"/>
          <p:cNvSpPr txBox="1">
            <a:spLocks noGrp="1"/>
          </p:cNvSpPr>
          <p:nvPr>
            <p:ph type="subTitle" idx="1"/>
          </p:nvPr>
        </p:nvSpPr>
        <p:spPr>
          <a:xfrm>
            <a:off x="1097281" y="4455620"/>
            <a:ext cx="10061170" cy="11430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GB" dirty="0"/>
              <a:t>Christelle Blunden MRCGP</a:t>
            </a:r>
          </a:p>
          <a:p>
            <a:pPr marL="0" lvl="0" indent="0" algn="ctr" rtl="0">
              <a:lnSpc>
                <a:spcPct val="90000"/>
              </a:lnSpc>
              <a:spcBef>
                <a:spcPts val="0"/>
              </a:spcBef>
              <a:spcAft>
                <a:spcPts val="0"/>
              </a:spcAft>
              <a:buSzPts val="2400"/>
              <a:buNone/>
            </a:pPr>
            <a:endParaRPr lang="en-GB" dirty="0">
              <a:latin typeface="Manrope"/>
              <a:ea typeface="Manrope"/>
              <a:cs typeface="Manrope"/>
              <a:sym typeface="Manrope"/>
            </a:endParaRPr>
          </a:p>
          <a:p>
            <a:pPr marL="0" lvl="0" indent="0" algn="ctr" rtl="0">
              <a:lnSpc>
                <a:spcPct val="90000"/>
              </a:lnSpc>
              <a:spcBef>
                <a:spcPts val="0"/>
              </a:spcBef>
              <a:spcAft>
                <a:spcPts val="0"/>
              </a:spcAft>
              <a:buSzPts val="2400"/>
              <a:buNone/>
            </a:pPr>
            <a:r>
              <a:rPr lang="en-GB" dirty="0" err="1">
                <a:hlinkClick r:id="rId3"/>
              </a:rPr>
              <a:t>drchristelleblunden@</a:t>
            </a:r>
            <a:r>
              <a:rPr lang="en-GB" err="1">
                <a:hlinkClick r:id="rId3"/>
              </a:rPr>
              <a:t>googlemail</a:t>
            </a:r>
            <a:r>
              <a:rPr lang="en-GB">
                <a:hlinkClick r:id="rId3"/>
              </a:rPr>
              <a:t>.com</a:t>
            </a:r>
            <a:endParaRPr lang="en-GB"/>
          </a:p>
          <a:p>
            <a:pPr marL="0" lvl="0" indent="0" algn="ctr" rtl="0">
              <a:lnSpc>
                <a:spcPct val="90000"/>
              </a:lnSpc>
              <a:spcBef>
                <a:spcPts val="0"/>
              </a:spcBef>
              <a:spcAft>
                <a:spcPts val="0"/>
              </a:spcAft>
              <a:buSzPts val="2400"/>
              <a:buNone/>
            </a:pPr>
            <a:endParaRPr dirty="0">
              <a:latin typeface="Manrope"/>
              <a:ea typeface="Manrope"/>
              <a:cs typeface="Manrope"/>
              <a:sym typeface="Manrop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accent2"/>
              </a:buClr>
              <a:buSzPts val="4800"/>
              <a:buFont typeface="Inter"/>
              <a:buNone/>
            </a:pPr>
            <a:r>
              <a:rPr lang="en-GB" sz="4200">
                <a:solidFill>
                  <a:srgbClr val="000000"/>
                </a:solidFill>
                <a:latin typeface="Arial"/>
                <a:ea typeface="Arial"/>
                <a:cs typeface="Arial"/>
                <a:sym typeface="Arial"/>
              </a:rPr>
              <a:t>Initial networking </a:t>
            </a:r>
            <a:endParaRPr sz="6200"/>
          </a:p>
        </p:txBody>
      </p:sp>
      <p:sp>
        <p:nvSpPr>
          <p:cNvPr id="119" name="Google Shape;119;p3"/>
          <p:cNvSpPr txBox="1">
            <a:spLocks noGrp="1"/>
          </p:cNvSpPr>
          <p:nvPr>
            <p:ph type="body" idx="1"/>
          </p:nvPr>
        </p:nvSpPr>
        <p:spPr>
          <a:xfrm>
            <a:off x="1097279" y="1845734"/>
            <a:ext cx="4937760" cy="402336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 Led by Southampton Climate Action Network</a:t>
            </a:r>
            <a:endParaRPr sz="3200">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-Council/University/</a:t>
            </a:r>
            <a:endParaRPr sz="3200">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Businesses/ </a:t>
            </a:r>
            <a:endParaRPr sz="3200">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Emergency Planning</a:t>
            </a:r>
            <a:endParaRPr sz="3200">
              <a:solidFill>
                <a:srgbClr val="000000"/>
              </a:solidFill>
              <a:latin typeface="Arial"/>
              <a:ea typeface="Arial"/>
              <a:cs typeface="Arial"/>
              <a:sym typeface="Arial"/>
            </a:endParaRPr>
          </a:p>
          <a:p>
            <a:pPr marL="91440" lvl="0" indent="0" algn="l" rtl="0">
              <a:lnSpc>
                <a:spcPct val="90000"/>
              </a:lnSpc>
              <a:spcBef>
                <a:spcPts val="0"/>
              </a:spcBef>
              <a:spcAft>
                <a:spcPts val="0"/>
              </a:spcAft>
              <a:buSzPts val="2800"/>
              <a:buNone/>
            </a:pPr>
            <a:endParaRPr/>
          </a:p>
        </p:txBody>
      </p:sp>
      <p:sp>
        <p:nvSpPr>
          <p:cNvPr id="120" name="Google Shape;120;p3"/>
          <p:cNvSpPr txBox="1">
            <a:spLocks noGrp="1"/>
          </p:cNvSpPr>
          <p:nvPr>
            <p:ph type="body" idx="2"/>
          </p:nvPr>
        </p:nvSpPr>
        <p:spPr>
          <a:xfrm>
            <a:off x="6217920" y="1845735"/>
            <a:ext cx="4937760" cy="402336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-Health challenges of heatwaves</a:t>
            </a:r>
            <a:endParaRPr sz="3200">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-Infrastructure challenges </a:t>
            </a:r>
            <a:endParaRPr sz="3200">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3200">
                <a:solidFill>
                  <a:srgbClr val="000000"/>
                </a:solidFill>
                <a:latin typeface="Arial"/>
                <a:ea typeface="Arial"/>
                <a:cs typeface="Arial"/>
                <a:sym typeface="Arial"/>
              </a:rPr>
              <a:t>-Businesses, schools</a:t>
            </a:r>
            <a:endParaRPr sz="3200">
              <a:solidFill>
                <a:srgbClr val="000000"/>
              </a:solidFill>
              <a:latin typeface="Arial"/>
              <a:ea typeface="Arial"/>
              <a:cs typeface="Arial"/>
              <a:sym typeface="Arial"/>
            </a:endParaRPr>
          </a:p>
          <a:p>
            <a:pPr marL="9144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3ee4312864a_0_2"/>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GB" sz="4200">
                <a:solidFill>
                  <a:srgbClr val="000000"/>
                </a:solidFill>
                <a:latin typeface="Arial"/>
                <a:ea typeface="Arial"/>
                <a:cs typeface="Arial"/>
                <a:sym typeface="Arial"/>
              </a:rPr>
              <a:t>Primary Care Challenges </a:t>
            </a:r>
            <a:endParaRPr sz="4200"/>
          </a:p>
        </p:txBody>
      </p:sp>
      <p:sp>
        <p:nvSpPr>
          <p:cNvPr id="127" name="Google Shape;127;g3ee4312864a_0_2"/>
          <p:cNvSpPr txBox="1">
            <a:spLocks noGrp="1"/>
          </p:cNvSpPr>
          <p:nvPr>
            <p:ph type="body" idx="1"/>
          </p:nvPr>
        </p:nvSpPr>
        <p:spPr>
          <a:xfrm>
            <a:off x="1097279" y="1845734"/>
            <a:ext cx="4937700" cy="4023300"/>
          </a:xfrm>
          <a:prstGeom prst="rect">
            <a:avLst/>
          </a:prstGeom>
        </p:spPr>
        <p:txBody>
          <a:bodyPr spcFirstLastPara="1" wrap="square" lIns="91425" tIns="45700" rIns="91425" bIns="45700" anchor="t" anchorCtr="0">
            <a:noAutofit/>
          </a:bodyPr>
          <a:lstStyle/>
          <a:p>
            <a:pPr marL="457200" lvl="0" indent="-406400" algn="l" rtl="0">
              <a:lnSpc>
                <a:spcPct val="115000"/>
              </a:lnSpc>
              <a:spcBef>
                <a:spcPts val="800"/>
              </a:spcBef>
              <a:spcAft>
                <a:spcPts val="0"/>
              </a:spcAft>
              <a:buClr>
                <a:srgbClr val="000000"/>
              </a:buClr>
              <a:buSzPts val="2800"/>
              <a:buFont typeface="Arial"/>
              <a:buChar char="-"/>
            </a:pPr>
            <a:r>
              <a:rPr lang="en-GB">
                <a:solidFill>
                  <a:srgbClr val="000000"/>
                </a:solidFill>
                <a:latin typeface="Arial"/>
                <a:ea typeface="Arial"/>
                <a:cs typeface="Arial"/>
                <a:sym typeface="Arial"/>
              </a:rPr>
              <a:t>Chronic disease and vulnerability</a:t>
            </a:r>
            <a:endParaRPr>
              <a:solidFill>
                <a:srgbClr val="000000"/>
              </a:solidFill>
              <a:latin typeface="Arial"/>
              <a:ea typeface="Arial"/>
              <a:cs typeface="Arial"/>
              <a:sym typeface="Arial"/>
            </a:endParaRPr>
          </a:p>
          <a:p>
            <a:pPr marL="457200" lvl="0" indent="0" algn="l" rtl="0">
              <a:lnSpc>
                <a:spcPct val="115000"/>
              </a:lnSpc>
              <a:spcBef>
                <a:spcPts val="800"/>
              </a:spcBef>
              <a:spcAft>
                <a:spcPts val="0"/>
              </a:spcAft>
              <a:buNone/>
            </a:pPr>
            <a:endParaRPr>
              <a:solidFill>
                <a:srgbClr val="000000"/>
              </a:solidFill>
              <a:latin typeface="Arial"/>
              <a:ea typeface="Arial"/>
              <a:cs typeface="Arial"/>
              <a:sym typeface="Arial"/>
            </a:endParaRPr>
          </a:p>
          <a:p>
            <a:pPr marL="457200" lvl="0" indent="-406400" algn="l" rtl="0">
              <a:lnSpc>
                <a:spcPct val="115000"/>
              </a:lnSpc>
              <a:spcBef>
                <a:spcPts val="800"/>
              </a:spcBef>
              <a:spcAft>
                <a:spcPts val="0"/>
              </a:spcAft>
              <a:buClr>
                <a:srgbClr val="000000"/>
              </a:buClr>
              <a:buSzPts val="2800"/>
              <a:buFont typeface="Arial"/>
              <a:buChar char="-"/>
            </a:pPr>
            <a:r>
              <a:rPr lang="en-GB">
                <a:solidFill>
                  <a:srgbClr val="000000"/>
                </a:solidFill>
                <a:latin typeface="Arial"/>
                <a:ea typeface="Arial"/>
                <a:cs typeface="Arial"/>
                <a:sym typeface="Arial"/>
              </a:rPr>
              <a:t>Medication and vulnerability</a:t>
            </a:r>
            <a:endParaRPr>
              <a:solidFill>
                <a:srgbClr val="000000"/>
              </a:solidFill>
              <a:latin typeface="Arial"/>
              <a:ea typeface="Arial"/>
              <a:cs typeface="Arial"/>
              <a:sym typeface="Arial"/>
            </a:endParaRPr>
          </a:p>
          <a:p>
            <a:pPr marL="457200" lvl="0" indent="0" algn="l" rtl="0">
              <a:lnSpc>
                <a:spcPct val="115000"/>
              </a:lnSpc>
              <a:spcBef>
                <a:spcPts val="800"/>
              </a:spcBef>
              <a:spcAft>
                <a:spcPts val="0"/>
              </a:spcAft>
              <a:buNone/>
            </a:pPr>
            <a:endParaRPr>
              <a:solidFill>
                <a:srgbClr val="000000"/>
              </a:solidFill>
              <a:latin typeface="Arial"/>
              <a:ea typeface="Arial"/>
              <a:cs typeface="Arial"/>
              <a:sym typeface="Arial"/>
            </a:endParaRPr>
          </a:p>
          <a:p>
            <a:pPr marL="457200" lvl="0" indent="-406400" algn="l" rtl="0">
              <a:lnSpc>
                <a:spcPct val="115000"/>
              </a:lnSpc>
              <a:spcBef>
                <a:spcPts val="800"/>
              </a:spcBef>
              <a:spcAft>
                <a:spcPts val="0"/>
              </a:spcAft>
              <a:buClr>
                <a:srgbClr val="000000"/>
              </a:buClr>
              <a:buSzPts val="2800"/>
              <a:buFont typeface="Arial"/>
              <a:buChar char="-"/>
            </a:pPr>
            <a:r>
              <a:rPr lang="en-GB">
                <a:solidFill>
                  <a:srgbClr val="000000"/>
                </a:solidFill>
                <a:latin typeface="Arial"/>
                <a:ea typeface="Arial"/>
                <a:cs typeface="Arial"/>
                <a:sym typeface="Arial"/>
              </a:rPr>
              <a:t>Housing and vulnerability </a:t>
            </a:r>
            <a:endParaRPr>
              <a:solidFill>
                <a:srgbClr val="000000"/>
              </a:solidFill>
              <a:latin typeface="Arial"/>
              <a:ea typeface="Arial"/>
              <a:cs typeface="Arial"/>
              <a:sym typeface="Arial"/>
            </a:endParaRPr>
          </a:p>
          <a:p>
            <a:pPr marL="0" lvl="0" indent="0" algn="l" rtl="0">
              <a:lnSpc>
                <a:spcPct val="115000"/>
              </a:lnSpc>
              <a:spcBef>
                <a:spcPts val="800"/>
              </a:spcBef>
              <a:spcAft>
                <a:spcPts val="0"/>
              </a:spcAft>
              <a:buNone/>
            </a:pPr>
            <a:endParaRPr>
              <a:solidFill>
                <a:srgbClr val="000000"/>
              </a:solidFill>
              <a:latin typeface="Arial"/>
              <a:ea typeface="Arial"/>
              <a:cs typeface="Arial"/>
              <a:sym typeface="Arial"/>
            </a:endParaRPr>
          </a:p>
        </p:txBody>
      </p:sp>
      <p:sp>
        <p:nvSpPr>
          <p:cNvPr id="128" name="Google Shape;128;g3ee4312864a_0_2"/>
          <p:cNvSpPr txBox="1">
            <a:spLocks noGrp="1"/>
          </p:cNvSpPr>
          <p:nvPr>
            <p:ph type="body" idx="2"/>
          </p:nvPr>
        </p:nvSpPr>
        <p:spPr>
          <a:xfrm>
            <a:off x="6217920" y="1845735"/>
            <a:ext cx="4937700" cy="4023300"/>
          </a:xfrm>
          <a:prstGeom prst="rect">
            <a:avLst/>
          </a:prstGeom>
        </p:spPr>
        <p:txBody>
          <a:bodyPr spcFirstLastPara="1" wrap="square" lIns="91425" tIns="45700" rIns="91425" bIns="45700" anchor="t" anchorCtr="0">
            <a:noAutofit/>
          </a:bodyPr>
          <a:lstStyle/>
          <a:p>
            <a:pPr marL="457200" lvl="0" indent="-406400" algn="l" rtl="0">
              <a:lnSpc>
                <a:spcPct val="115000"/>
              </a:lnSpc>
              <a:spcBef>
                <a:spcPts val="800"/>
              </a:spcBef>
              <a:spcAft>
                <a:spcPts val="0"/>
              </a:spcAft>
              <a:buClr>
                <a:srgbClr val="000000"/>
              </a:buClr>
              <a:buSzPts val="2800"/>
              <a:buFont typeface="Arial"/>
              <a:buChar char="-"/>
            </a:pPr>
            <a:r>
              <a:rPr lang="en-GB">
                <a:solidFill>
                  <a:srgbClr val="000000"/>
                </a:solidFill>
                <a:latin typeface="Arial"/>
                <a:ea typeface="Arial"/>
                <a:cs typeface="Arial"/>
                <a:sym typeface="Arial"/>
              </a:rPr>
              <a:t>Increased incidence of heat-related illness</a:t>
            </a:r>
            <a:endParaRPr>
              <a:solidFill>
                <a:srgbClr val="000000"/>
              </a:solidFill>
              <a:latin typeface="Arial"/>
              <a:ea typeface="Arial"/>
              <a:cs typeface="Arial"/>
              <a:sym typeface="Arial"/>
            </a:endParaRPr>
          </a:p>
          <a:p>
            <a:pPr marL="457200" lvl="0" indent="0" algn="l" rtl="0">
              <a:lnSpc>
                <a:spcPct val="115000"/>
              </a:lnSpc>
              <a:spcBef>
                <a:spcPts val="800"/>
              </a:spcBef>
              <a:spcAft>
                <a:spcPts val="0"/>
              </a:spcAft>
              <a:buNone/>
            </a:pPr>
            <a:endParaRPr>
              <a:solidFill>
                <a:srgbClr val="000000"/>
              </a:solidFill>
              <a:latin typeface="Arial"/>
              <a:ea typeface="Arial"/>
              <a:cs typeface="Arial"/>
              <a:sym typeface="Arial"/>
            </a:endParaRPr>
          </a:p>
          <a:p>
            <a:pPr marL="457200" lvl="0" indent="-406400" algn="l" rtl="0">
              <a:lnSpc>
                <a:spcPct val="115000"/>
              </a:lnSpc>
              <a:spcBef>
                <a:spcPts val="800"/>
              </a:spcBef>
              <a:spcAft>
                <a:spcPts val="0"/>
              </a:spcAft>
              <a:buClr>
                <a:srgbClr val="000000"/>
              </a:buClr>
              <a:buSzPts val="2800"/>
              <a:buFont typeface="Arial"/>
              <a:buChar char="-"/>
            </a:pPr>
            <a:r>
              <a:rPr lang="en-GB">
                <a:solidFill>
                  <a:srgbClr val="000000"/>
                </a:solidFill>
                <a:latin typeface="Arial"/>
                <a:ea typeface="Arial"/>
                <a:cs typeface="Arial"/>
                <a:sym typeface="Arial"/>
              </a:rPr>
              <a:t>NHS infrastructure design</a:t>
            </a:r>
            <a:endParaRPr>
              <a:solidFill>
                <a:srgbClr val="000000"/>
              </a:solidFill>
              <a:latin typeface="Arial"/>
              <a:ea typeface="Arial"/>
              <a:cs typeface="Arial"/>
              <a:sym typeface="Arial"/>
            </a:endParaRPr>
          </a:p>
          <a:p>
            <a:pPr marL="0" lvl="0" indent="0" algn="l" rtl="0">
              <a:spcBef>
                <a:spcPts val="1200"/>
              </a:spcBef>
              <a:spcAft>
                <a:spcPts val="0"/>
              </a:spcAft>
              <a:buNone/>
            </a:pPr>
            <a:endParaRPr>
              <a:solidFill>
                <a:srgbClr val="000000"/>
              </a:solidFill>
              <a:latin typeface="Arial"/>
              <a:ea typeface="Arial"/>
              <a:cs typeface="Arial"/>
              <a:sym typeface="Arial"/>
            </a:endParaRPr>
          </a:p>
          <a:p>
            <a:pPr marL="0" lvl="0" indent="0" algn="l" rtl="0">
              <a:spcBef>
                <a:spcPts val="1200"/>
              </a:spcBef>
              <a:spcAft>
                <a:spcPts val="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3ee4312864a_0_12"/>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GB" sz="3600">
                <a:solidFill>
                  <a:srgbClr val="000000"/>
                </a:solidFill>
                <a:latin typeface="Arial"/>
                <a:ea typeface="Arial"/>
                <a:cs typeface="Arial"/>
                <a:sym typeface="Arial"/>
              </a:rPr>
              <a:t>What resources exist </a:t>
            </a:r>
            <a:endParaRPr sz="3600"/>
          </a:p>
        </p:txBody>
      </p:sp>
      <p:sp>
        <p:nvSpPr>
          <p:cNvPr id="135" name="Google Shape;135;g3ee4312864a_0_12"/>
          <p:cNvSpPr txBox="1">
            <a:spLocks noGrp="1"/>
          </p:cNvSpPr>
          <p:nvPr>
            <p:ph type="body" idx="1"/>
          </p:nvPr>
        </p:nvSpPr>
        <p:spPr>
          <a:xfrm>
            <a:off x="1097279" y="1845734"/>
            <a:ext cx="4937700" cy="4023300"/>
          </a:xfrm>
          <a:prstGeom prst="rect">
            <a:avLst/>
          </a:prstGeom>
        </p:spPr>
        <p:txBody>
          <a:bodyPr spcFirstLastPara="1" wrap="square" lIns="91425" tIns="45700" rIns="91425" bIns="45700" anchor="t" anchorCtr="0">
            <a:noAutofit/>
          </a:bodyPr>
          <a:lstStyle/>
          <a:p>
            <a:pPr marL="342900" lvl="0" indent="0" algn="l" rtl="0">
              <a:lnSpc>
                <a:spcPct val="115000"/>
              </a:lnSpc>
              <a:spcBef>
                <a:spcPts val="800"/>
              </a:spcBef>
              <a:spcAft>
                <a:spcPts val="0"/>
              </a:spcAft>
              <a:buNone/>
            </a:pPr>
            <a:r>
              <a:rPr lang="en-GB" sz="2500" b="1">
                <a:solidFill>
                  <a:srgbClr val="000000"/>
                </a:solidFill>
                <a:latin typeface="Arial"/>
                <a:ea typeface="Arial"/>
                <a:cs typeface="Arial"/>
                <a:sym typeface="Arial"/>
              </a:rPr>
              <a:t>WHO</a:t>
            </a:r>
            <a:endParaRPr sz="2500" b="1">
              <a:solidFill>
                <a:srgbClr val="000000"/>
              </a:solidFill>
              <a:latin typeface="Arial"/>
              <a:ea typeface="Arial"/>
              <a:cs typeface="Arial"/>
              <a:sym typeface="Arial"/>
            </a:endParaRPr>
          </a:p>
          <a:p>
            <a:pPr marL="342900" lvl="0" indent="0" algn="l" rtl="0">
              <a:lnSpc>
                <a:spcPct val="115000"/>
              </a:lnSpc>
              <a:spcBef>
                <a:spcPts val="800"/>
              </a:spcBef>
              <a:spcAft>
                <a:spcPts val="0"/>
              </a:spcAft>
              <a:buNone/>
            </a:pPr>
            <a:r>
              <a:rPr lang="en-GB" sz="2000" b="1" u="sng">
                <a:solidFill>
                  <a:schemeClr val="hlink"/>
                </a:solidFill>
                <a:latin typeface="Arial"/>
                <a:ea typeface="Arial"/>
                <a:cs typeface="Arial"/>
                <a:sym typeface="Arial"/>
                <a:hlinkClick r:id="rId3"/>
              </a:rPr>
              <a:t>https://www.who.int/publications/i/item/9789289071918</a:t>
            </a:r>
            <a:endParaRPr sz="2000" b="1" u="sng">
              <a:solidFill>
                <a:schemeClr val="hlink"/>
              </a:solidFill>
              <a:latin typeface="Arial"/>
              <a:ea typeface="Arial"/>
              <a:cs typeface="Arial"/>
              <a:sym typeface="Arial"/>
            </a:endParaRPr>
          </a:p>
          <a:p>
            <a:pPr marL="342900" lvl="0" indent="0" algn="l" rtl="0">
              <a:lnSpc>
                <a:spcPct val="115000"/>
              </a:lnSpc>
              <a:spcBef>
                <a:spcPts val="800"/>
              </a:spcBef>
              <a:spcAft>
                <a:spcPts val="0"/>
              </a:spcAft>
              <a:buNone/>
            </a:pPr>
            <a:r>
              <a:rPr lang="en-GB" sz="2500" b="1">
                <a:solidFill>
                  <a:srgbClr val="000000"/>
                </a:solidFill>
                <a:latin typeface="Arial"/>
                <a:ea typeface="Arial"/>
                <a:cs typeface="Arial"/>
                <a:sym typeface="Arial"/>
              </a:rPr>
              <a:t>UKHSA</a:t>
            </a:r>
            <a:endParaRPr sz="2500" b="1">
              <a:solidFill>
                <a:srgbClr val="000000"/>
              </a:solidFill>
              <a:latin typeface="Arial"/>
              <a:ea typeface="Arial"/>
              <a:cs typeface="Arial"/>
              <a:sym typeface="Arial"/>
            </a:endParaRPr>
          </a:p>
          <a:p>
            <a:pPr marL="342900" lvl="0" indent="0" algn="l" rtl="0">
              <a:lnSpc>
                <a:spcPct val="115000"/>
              </a:lnSpc>
              <a:spcBef>
                <a:spcPts val="800"/>
              </a:spcBef>
              <a:spcAft>
                <a:spcPts val="0"/>
              </a:spcAft>
              <a:buNone/>
            </a:pPr>
            <a:r>
              <a:rPr lang="en-GB" sz="2000" b="1" u="sng">
                <a:solidFill>
                  <a:schemeClr val="hlink"/>
                </a:solidFill>
                <a:latin typeface="Arial"/>
                <a:ea typeface="Arial"/>
                <a:cs typeface="Arial"/>
                <a:sym typeface="Arial"/>
                <a:hlinkClick r:id="rId4"/>
              </a:rPr>
              <a:t>https://www.gov.uk/guidance/adverse-weather-and-health-plan</a:t>
            </a:r>
            <a:endParaRPr sz="2000" b="1" u="sng">
              <a:solidFill>
                <a:schemeClr val="hlink"/>
              </a:solidFill>
              <a:latin typeface="Arial"/>
              <a:ea typeface="Arial"/>
              <a:cs typeface="Arial"/>
              <a:sym typeface="Arial"/>
            </a:endParaRPr>
          </a:p>
          <a:p>
            <a:pPr marL="0" lvl="0" indent="0" algn="l" rtl="0">
              <a:spcBef>
                <a:spcPts val="1200"/>
              </a:spcBef>
              <a:spcAft>
                <a:spcPts val="200"/>
              </a:spcAft>
              <a:buNone/>
            </a:pPr>
            <a:endParaRPr/>
          </a:p>
        </p:txBody>
      </p:sp>
      <p:sp>
        <p:nvSpPr>
          <p:cNvPr id="136" name="Google Shape;136;g3ee4312864a_0_12"/>
          <p:cNvSpPr txBox="1">
            <a:spLocks noGrp="1"/>
          </p:cNvSpPr>
          <p:nvPr>
            <p:ph type="body" idx="2"/>
          </p:nvPr>
        </p:nvSpPr>
        <p:spPr>
          <a:xfrm>
            <a:off x="6217920" y="1845735"/>
            <a:ext cx="4937700" cy="4023300"/>
          </a:xfrm>
          <a:prstGeom prst="rect">
            <a:avLst/>
          </a:prstGeom>
        </p:spPr>
        <p:txBody>
          <a:bodyPr spcFirstLastPara="1" wrap="square" lIns="91425" tIns="45700" rIns="91425" bIns="45700" anchor="t" anchorCtr="0">
            <a:noAutofit/>
          </a:bodyPr>
          <a:lstStyle/>
          <a:p>
            <a:pPr marL="342900" lvl="0" indent="0" algn="l" rtl="0">
              <a:lnSpc>
                <a:spcPct val="115000"/>
              </a:lnSpc>
              <a:spcBef>
                <a:spcPts val="800"/>
              </a:spcBef>
              <a:spcAft>
                <a:spcPts val="0"/>
              </a:spcAft>
              <a:buNone/>
            </a:pPr>
            <a:r>
              <a:rPr lang="en-GB" sz="2500" b="1">
                <a:solidFill>
                  <a:srgbClr val="000000"/>
                </a:solidFill>
                <a:latin typeface="Arial"/>
                <a:ea typeface="Arial"/>
                <a:cs typeface="Arial"/>
                <a:sym typeface="Arial"/>
              </a:rPr>
              <a:t>Society for Acute Medicine</a:t>
            </a:r>
            <a:endParaRPr sz="2500" b="1">
              <a:solidFill>
                <a:srgbClr val="000000"/>
              </a:solidFill>
              <a:latin typeface="Arial"/>
              <a:ea typeface="Arial"/>
              <a:cs typeface="Arial"/>
              <a:sym typeface="Arial"/>
            </a:endParaRPr>
          </a:p>
          <a:p>
            <a:pPr marL="342900" lvl="0" indent="0" algn="l" rtl="0">
              <a:lnSpc>
                <a:spcPct val="115000"/>
              </a:lnSpc>
              <a:spcBef>
                <a:spcPts val="800"/>
              </a:spcBef>
              <a:spcAft>
                <a:spcPts val="0"/>
              </a:spcAft>
              <a:buNone/>
            </a:pPr>
            <a:r>
              <a:rPr lang="en-GB" sz="2000" b="1" u="sng">
                <a:solidFill>
                  <a:schemeClr val="hlink"/>
                </a:solidFill>
                <a:latin typeface="Arial"/>
                <a:ea typeface="Arial"/>
                <a:cs typeface="Arial"/>
                <a:sym typeface="Arial"/>
                <a:hlinkClick r:id="rId5"/>
              </a:rPr>
              <a:t>https://www.acutemedicine.org.uk/wp-content/uploads/SAM-Hot-Weather-Health-Plan-2025.pdf</a:t>
            </a:r>
            <a:endParaRPr sz="2000" b="1" u="sng">
              <a:solidFill>
                <a:schemeClr val="hlink"/>
              </a:solidFill>
              <a:latin typeface="Arial"/>
              <a:ea typeface="Arial"/>
              <a:cs typeface="Arial"/>
              <a:sym typeface="Arial"/>
            </a:endParaRPr>
          </a:p>
          <a:p>
            <a:pPr marL="0" lvl="0" indent="0" algn="l" rtl="0">
              <a:spcBef>
                <a:spcPts val="1200"/>
              </a:spcBef>
              <a:spcAft>
                <a:spcPts val="0"/>
              </a:spcAft>
              <a:buNone/>
            </a:pPr>
            <a:endParaRPr/>
          </a:p>
          <a:p>
            <a:pPr marL="0" lvl="0" indent="0" algn="l" rtl="0">
              <a:spcBef>
                <a:spcPts val="1200"/>
              </a:spcBef>
              <a:spcAft>
                <a:spcPts val="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3ee4312864a_0_21"/>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GB" sz="4200">
                <a:solidFill>
                  <a:srgbClr val="000000"/>
                </a:solidFill>
                <a:latin typeface="Arial"/>
                <a:ea typeface="Arial"/>
                <a:cs typeface="Arial"/>
                <a:sym typeface="Arial"/>
              </a:rPr>
              <a:t>What can practices/ICBs/Greener </a:t>
            </a:r>
            <a:endParaRPr sz="4200">
              <a:solidFill>
                <a:srgbClr val="000000"/>
              </a:solidFill>
              <a:latin typeface="Arial"/>
              <a:ea typeface="Arial"/>
              <a:cs typeface="Arial"/>
              <a:sym typeface="Arial"/>
            </a:endParaRPr>
          </a:p>
          <a:p>
            <a:pPr marL="0" lvl="0" indent="0" algn="ctr" rtl="0">
              <a:spcBef>
                <a:spcPts val="0"/>
              </a:spcBef>
              <a:spcAft>
                <a:spcPts val="0"/>
              </a:spcAft>
              <a:buNone/>
            </a:pPr>
            <a:r>
              <a:rPr lang="en-GB" sz="4200">
                <a:solidFill>
                  <a:srgbClr val="000000"/>
                </a:solidFill>
                <a:latin typeface="Arial"/>
                <a:ea typeface="Arial"/>
                <a:cs typeface="Arial"/>
                <a:sym typeface="Arial"/>
              </a:rPr>
              <a:t>GP leads do? </a:t>
            </a:r>
            <a:endParaRPr sz="4200"/>
          </a:p>
        </p:txBody>
      </p:sp>
      <p:sp>
        <p:nvSpPr>
          <p:cNvPr id="143" name="Google Shape;143;g3ee4312864a_0_21"/>
          <p:cNvSpPr txBox="1">
            <a:spLocks noGrp="1"/>
          </p:cNvSpPr>
          <p:nvPr>
            <p:ph type="body" idx="1"/>
          </p:nvPr>
        </p:nvSpPr>
        <p:spPr>
          <a:xfrm>
            <a:off x="1097279" y="1845734"/>
            <a:ext cx="4937700" cy="4023300"/>
          </a:xfrm>
          <a:prstGeom prst="rect">
            <a:avLst/>
          </a:prstGeom>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1800">
                <a:solidFill>
                  <a:srgbClr val="000000"/>
                </a:solidFill>
                <a:latin typeface="Arial"/>
                <a:ea typeface="Arial"/>
                <a:cs typeface="Arial"/>
                <a:sym typeface="Arial"/>
              </a:rPr>
              <a:t>- </a:t>
            </a:r>
            <a:r>
              <a:rPr lang="en-GB" sz="1800" b="1">
                <a:solidFill>
                  <a:srgbClr val="000000"/>
                </a:solidFill>
                <a:latin typeface="Arial"/>
                <a:ea typeface="Arial"/>
                <a:cs typeface="Arial"/>
                <a:sym typeface="Arial"/>
              </a:rPr>
              <a:t>Educate clinicians on heat and health challenges</a:t>
            </a:r>
            <a:endParaRPr sz="1800" b="1">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1800">
                <a:solidFill>
                  <a:srgbClr val="000000"/>
                </a:solidFill>
                <a:latin typeface="Arial"/>
                <a:ea typeface="Arial"/>
                <a:cs typeface="Arial"/>
                <a:sym typeface="Arial"/>
              </a:rPr>
              <a:t>- </a:t>
            </a:r>
            <a:r>
              <a:rPr lang="en-GB" sz="1800" b="1">
                <a:solidFill>
                  <a:srgbClr val="000000"/>
                </a:solidFill>
                <a:latin typeface="Arial"/>
                <a:ea typeface="Arial"/>
                <a:cs typeface="Arial"/>
                <a:sym typeface="Arial"/>
              </a:rPr>
              <a:t>Educate patients using consultations, chronic disease checks, medication reviews</a:t>
            </a:r>
            <a:endParaRPr sz="1800" b="1">
              <a:solidFill>
                <a:srgbClr val="000000"/>
              </a:solidFill>
              <a:latin typeface="Arial"/>
              <a:ea typeface="Arial"/>
              <a:cs typeface="Arial"/>
              <a:sym typeface="Arial"/>
            </a:endParaRPr>
          </a:p>
          <a:p>
            <a:pPr marL="0" lvl="0" indent="0" algn="l" rtl="0">
              <a:lnSpc>
                <a:spcPct val="115000"/>
              </a:lnSpc>
              <a:spcBef>
                <a:spcPts val="800"/>
              </a:spcBef>
              <a:spcAft>
                <a:spcPts val="0"/>
              </a:spcAft>
              <a:buNone/>
            </a:pPr>
            <a:r>
              <a:rPr lang="en-GB" sz="1800">
                <a:solidFill>
                  <a:srgbClr val="000000"/>
                </a:solidFill>
                <a:latin typeface="Arial"/>
                <a:ea typeface="Arial"/>
                <a:cs typeface="Arial"/>
                <a:sym typeface="Arial"/>
              </a:rPr>
              <a:t>- </a:t>
            </a:r>
            <a:r>
              <a:rPr lang="en-GB" sz="1800" b="1">
                <a:solidFill>
                  <a:srgbClr val="000000"/>
                </a:solidFill>
                <a:latin typeface="Arial"/>
                <a:ea typeface="Arial"/>
                <a:cs typeface="Arial"/>
                <a:sym typeface="Arial"/>
              </a:rPr>
              <a:t>Heatwave alerts</a:t>
            </a:r>
            <a:r>
              <a:rPr lang="en-GB" sz="1800" b="1">
                <a:solidFill>
                  <a:srgbClr val="000000"/>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GB" sz="1800" b="1" u="sng">
                <a:solidFill>
                  <a:schemeClr val="hlink"/>
                </a:solidFill>
                <a:latin typeface="Arial"/>
                <a:ea typeface="Arial"/>
                <a:cs typeface="Arial"/>
                <a:sym typeface="Arial"/>
                <a:hlinkClick r:id="rId3"/>
              </a:rPr>
              <a:t>https://weather.metoffice.gov.uk/warnings-and-advice/seasonal-advice/heat-health-alert-servicewaves</a:t>
            </a:r>
            <a:endParaRPr sz="1800" b="1" u="sng">
              <a:solidFill>
                <a:schemeClr val="hlink"/>
              </a:solidFill>
              <a:latin typeface="Arial"/>
              <a:ea typeface="Arial"/>
              <a:cs typeface="Arial"/>
              <a:sym typeface="Arial"/>
            </a:endParaRPr>
          </a:p>
          <a:p>
            <a:pPr marL="0" lvl="0" indent="0" algn="l" rtl="0">
              <a:lnSpc>
                <a:spcPct val="115000"/>
              </a:lnSpc>
              <a:spcBef>
                <a:spcPts val="800"/>
              </a:spcBef>
              <a:spcAft>
                <a:spcPts val="0"/>
              </a:spcAft>
              <a:buNone/>
            </a:pPr>
            <a:endParaRPr/>
          </a:p>
        </p:txBody>
      </p:sp>
      <p:sp>
        <p:nvSpPr>
          <p:cNvPr id="144" name="Google Shape;144;g3ee4312864a_0_21"/>
          <p:cNvSpPr txBox="1">
            <a:spLocks noGrp="1"/>
          </p:cNvSpPr>
          <p:nvPr>
            <p:ph type="body" idx="2"/>
          </p:nvPr>
        </p:nvSpPr>
        <p:spPr>
          <a:xfrm>
            <a:off x="6217920" y="1845735"/>
            <a:ext cx="4937700" cy="40233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800"/>
              </a:spcBef>
              <a:spcAft>
                <a:spcPts val="0"/>
              </a:spcAft>
              <a:buSzPts val="1800"/>
              <a:buFont typeface="Arial"/>
              <a:buChar char="-"/>
            </a:pPr>
            <a:r>
              <a:rPr lang="en-GB" sz="1800" b="1">
                <a:solidFill>
                  <a:srgbClr val="000000"/>
                </a:solidFill>
                <a:latin typeface="Arial"/>
                <a:ea typeface="Arial"/>
                <a:cs typeface="Arial"/>
                <a:sym typeface="Arial"/>
              </a:rPr>
              <a:t>Design mjog message for patients in heatwaves at minimum signposting NHS advice</a:t>
            </a:r>
            <a:r>
              <a:rPr lang="en-GB" sz="1800" b="1">
                <a:solidFill>
                  <a:srgbClr val="000000"/>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GB" sz="1800" b="1" u="sng">
                <a:solidFill>
                  <a:schemeClr val="hlink"/>
                </a:solidFill>
                <a:latin typeface="Arial"/>
                <a:ea typeface="Arial"/>
                <a:cs typeface="Arial"/>
                <a:sym typeface="Arial"/>
                <a:hlinkClick r:id="rId4"/>
              </a:rPr>
              <a:t>https://www.nhs.uk/live-well/seasonal-health/heatwave-how-to-cope-in-hot-weather/</a:t>
            </a:r>
            <a:endParaRPr sz="1800" b="1" u="sng">
              <a:solidFill>
                <a:schemeClr val="hlink"/>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GB" sz="1800" b="1">
                <a:solidFill>
                  <a:srgbClr val="000000"/>
                </a:solidFill>
                <a:latin typeface="Arial"/>
                <a:ea typeface="Arial"/>
                <a:cs typeface="Arial"/>
                <a:sym typeface="Arial"/>
              </a:rPr>
              <a:t>Liaise with allied services such as pharmacists, community independence teams, fire services (safe and well checks), to identify vulnerable patients and signpost them to services e.g. help with home insulation</a:t>
            </a:r>
            <a:endParaRPr sz="1800" b="1">
              <a:solidFill>
                <a:srgbClr val="000000"/>
              </a:solidFill>
              <a:latin typeface="Arial"/>
              <a:ea typeface="Arial"/>
              <a:cs typeface="Arial"/>
              <a:sym typeface="Arial"/>
            </a:endParaRPr>
          </a:p>
          <a:p>
            <a:pPr marL="0" lvl="0" indent="0" algn="l" rtl="0">
              <a:spcBef>
                <a:spcPts val="1200"/>
              </a:spcBef>
              <a:spcAft>
                <a:spcPts val="0"/>
              </a:spcAft>
              <a:buNone/>
            </a:pPr>
            <a:endParaRPr/>
          </a:p>
          <a:p>
            <a:pPr marL="0" lvl="0" indent="0" algn="l" rtl="0">
              <a:spcBef>
                <a:spcPts val="1200"/>
              </a:spcBef>
              <a:spcAft>
                <a:spcPts val="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3ee4312864a_0_30"/>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GB" sz="4200">
                <a:solidFill>
                  <a:srgbClr val="000000"/>
                </a:solidFill>
                <a:latin typeface="Arial"/>
                <a:ea typeface="Arial"/>
                <a:cs typeface="Arial"/>
                <a:sym typeface="Arial"/>
              </a:rPr>
              <a:t>Influencing the wider conversation </a:t>
            </a:r>
            <a:endParaRPr sz="4200"/>
          </a:p>
        </p:txBody>
      </p:sp>
      <p:sp>
        <p:nvSpPr>
          <p:cNvPr id="151" name="Google Shape;151;g3ee4312864a_0_30"/>
          <p:cNvSpPr txBox="1">
            <a:spLocks noGrp="1"/>
          </p:cNvSpPr>
          <p:nvPr>
            <p:ph type="body" idx="1"/>
          </p:nvPr>
        </p:nvSpPr>
        <p:spPr>
          <a:xfrm>
            <a:off x="1097279" y="1845734"/>
            <a:ext cx="4937700" cy="40233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800"/>
              </a:spcBef>
              <a:spcAft>
                <a:spcPts val="0"/>
              </a:spcAft>
              <a:buClr>
                <a:srgbClr val="000000"/>
              </a:buClr>
              <a:buSzPts val="2400"/>
              <a:buFont typeface="Arial"/>
              <a:buChar char="-"/>
            </a:pPr>
            <a:r>
              <a:rPr lang="en-GB" sz="2400" b="1">
                <a:solidFill>
                  <a:srgbClr val="000000"/>
                </a:solidFill>
                <a:latin typeface="Arial"/>
                <a:ea typeface="Arial"/>
                <a:cs typeface="Arial"/>
                <a:sym typeface="Arial"/>
              </a:rPr>
              <a:t>Locally with public health, emergency planning, hospital sustainability teams</a:t>
            </a:r>
            <a:endParaRPr sz="2400" b="1">
              <a:solidFill>
                <a:srgbClr val="000000"/>
              </a:solidFill>
              <a:latin typeface="Arial"/>
              <a:ea typeface="Arial"/>
              <a:cs typeface="Arial"/>
              <a:sym typeface="Arial"/>
            </a:endParaRPr>
          </a:p>
          <a:p>
            <a:pPr marL="457200" lvl="0" indent="-381000" algn="l" rtl="0">
              <a:lnSpc>
                <a:spcPct val="115000"/>
              </a:lnSpc>
              <a:spcBef>
                <a:spcPts val="0"/>
              </a:spcBef>
              <a:spcAft>
                <a:spcPts val="0"/>
              </a:spcAft>
              <a:buSzPts val="2400"/>
              <a:buFont typeface="Arial"/>
              <a:buChar char="-"/>
            </a:pPr>
            <a:r>
              <a:rPr lang="en-GB" sz="2400" b="1">
                <a:solidFill>
                  <a:srgbClr val="000000"/>
                </a:solidFill>
                <a:latin typeface="Arial"/>
                <a:ea typeface="Arial"/>
                <a:cs typeface="Arial"/>
                <a:sym typeface="Arial"/>
              </a:rPr>
              <a:t>Use National Emergency Briefing material as a resource </a:t>
            </a:r>
            <a:r>
              <a:rPr lang="en-GB" sz="2400" b="1">
                <a:solidFill>
                  <a:srgbClr val="000000"/>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GB" sz="2400" b="1" u="sng">
                <a:solidFill>
                  <a:schemeClr val="hlink"/>
                </a:solidFill>
                <a:latin typeface="Arial"/>
                <a:ea typeface="Arial"/>
                <a:cs typeface="Arial"/>
                <a:sym typeface="Arial"/>
                <a:hlinkClick r:id="rId3"/>
              </a:rPr>
              <a:t>https://www.nebriefing.org/the-film</a:t>
            </a:r>
            <a:endParaRPr sz="2400" b="1" u="sng">
              <a:solidFill>
                <a:schemeClr val="hlink"/>
              </a:solidFill>
              <a:latin typeface="Arial"/>
              <a:ea typeface="Arial"/>
              <a:cs typeface="Arial"/>
              <a:sym typeface="Arial"/>
            </a:endParaRPr>
          </a:p>
          <a:p>
            <a:pPr marL="0" lvl="0" indent="0" algn="l" rtl="0">
              <a:lnSpc>
                <a:spcPct val="115000"/>
              </a:lnSpc>
              <a:spcBef>
                <a:spcPts val="800"/>
              </a:spcBef>
              <a:spcAft>
                <a:spcPts val="0"/>
              </a:spcAft>
              <a:buNone/>
            </a:pPr>
            <a:endParaRPr sz="2400" b="1">
              <a:solidFill>
                <a:srgbClr val="000000"/>
              </a:solidFill>
              <a:latin typeface="Arial"/>
              <a:ea typeface="Arial"/>
              <a:cs typeface="Arial"/>
              <a:sym typeface="Arial"/>
            </a:endParaRPr>
          </a:p>
          <a:p>
            <a:pPr marL="0" lvl="0" indent="0" algn="l" rtl="0">
              <a:spcBef>
                <a:spcPts val="1200"/>
              </a:spcBef>
              <a:spcAft>
                <a:spcPts val="200"/>
              </a:spcAft>
              <a:buNone/>
            </a:pPr>
            <a:endParaRPr/>
          </a:p>
        </p:txBody>
      </p:sp>
      <p:sp>
        <p:nvSpPr>
          <p:cNvPr id="152" name="Google Shape;152;g3ee4312864a_0_30"/>
          <p:cNvSpPr txBox="1">
            <a:spLocks noGrp="1"/>
          </p:cNvSpPr>
          <p:nvPr>
            <p:ph type="body" idx="2"/>
          </p:nvPr>
        </p:nvSpPr>
        <p:spPr>
          <a:xfrm>
            <a:off x="6217920" y="1845735"/>
            <a:ext cx="4937700" cy="40233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800"/>
              </a:spcBef>
              <a:spcAft>
                <a:spcPts val="0"/>
              </a:spcAft>
              <a:buClr>
                <a:srgbClr val="000000"/>
              </a:buClr>
              <a:buSzPts val="2400"/>
              <a:buFont typeface="Arial"/>
              <a:buChar char="-"/>
            </a:pPr>
            <a:r>
              <a:rPr lang="en-GB" sz="2400" b="1">
                <a:solidFill>
                  <a:srgbClr val="000000"/>
                </a:solidFill>
                <a:latin typeface="Arial"/>
                <a:ea typeface="Arial"/>
                <a:cs typeface="Arial"/>
                <a:sym typeface="Arial"/>
              </a:rPr>
              <a:t>Consider supporting wider initiatives, grant applications etc for awareness raising, community cool spaces, home insulation advice initiatives, Green Infrastructure planning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dk2"/>
              </a:buClr>
              <a:buSzPts val="4400"/>
              <a:buFont typeface="Arial"/>
              <a:buNone/>
            </a:pPr>
            <a:r>
              <a:rPr lang="en-GB" sz="4400">
                <a:latin typeface="Arial"/>
                <a:ea typeface="Arial"/>
                <a:cs typeface="Arial"/>
                <a:sym typeface="Arial"/>
              </a:rPr>
              <a:t>Disclaimer and Declaration of Interests</a:t>
            </a:r>
            <a:endParaRPr/>
          </a:p>
        </p:txBody>
      </p:sp>
      <p:sp>
        <p:nvSpPr>
          <p:cNvPr id="158" name="Google Shape;158;p2"/>
          <p:cNvSpPr txBox="1">
            <a:spLocks noGrp="1"/>
          </p:cNvSpPr>
          <p:nvPr>
            <p:ph type="body" idx="1"/>
          </p:nvPr>
        </p:nvSpPr>
        <p:spPr>
          <a:xfrm>
            <a:off x="1097280" y="1845734"/>
            <a:ext cx="10058400" cy="4023300"/>
          </a:xfrm>
          <a:prstGeom prst="rect">
            <a:avLst/>
          </a:prstGeom>
          <a:noFill/>
          <a:ln>
            <a:noFill/>
          </a:ln>
        </p:spPr>
        <p:txBody>
          <a:bodyPr spcFirstLastPara="1" wrap="square" lIns="91425" tIns="45700" rIns="91425" bIns="45700" anchor="t" anchorCtr="0">
            <a:noAutofit/>
          </a:bodyPr>
          <a:lstStyle/>
          <a:p>
            <a:pPr marL="91440" lvl="0" indent="-91440" algn="l" rtl="0">
              <a:lnSpc>
                <a:spcPct val="90000"/>
              </a:lnSpc>
              <a:spcBef>
                <a:spcPts val="0"/>
              </a:spcBef>
              <a:spcAft>
                <a:spcPts val="0"/>
              </a:spcAft>
              <a:buSzPts val="1800"/>
              <a:buNone/>
            </a:pPr>
            <a:r>
              <a:rPr lang="en-GB" sz="1800">
                <a:solidFill>
                  <a:srgbClr val="119BBB"/>
                </a:solidFill>
                <a:latin typeface="Arial"/>
                <a:ea typeface="Arial"/>
                <a:cs typeface="Arial"/>
                <a:sym typeface="Arial"/>
              </a:rPr>
              <a:t>The views expressed by speakers or other third parties are not necessarily those of Greener Practice CIC. </a:t>
            </a:r>
            <a:endParaRPr>
              <a:latin typeface="Arial"/>
              <a:ea typeface="Arial"/>
              <a:cs typeface="Arial"/>
              <a:sym typeface="Arial"/>
            </a:endParaRPr>
          </a:p>
          <a:p>
            <a:pPr marL="91440" lvl="0" indent="-91440" algn="l" rtl="0">
              <a:lnSpc>
                <a:spcPct val="90000"/>
              </a:lnSpc>
              <a:spcBef>
                <a:spcPts val="1400"/>
              </a:spcBef>
              <a:spcAft>
                <a:spcPts val="0"/>
              </a:spcAft>
              <a:buSzPts val="1800"/>
              <a:buNone/>
            </a:pPr>
            <a:r>
              <a:rPr lang="en-GB" sz="1800">
                <a:solidFill>
                  <a:srgbClr val="119BBB"/>
                </a:solidFill>
                <a:latin typeface="Arial"/>
                <a:ea typeface="Arial"/>
                <a:cs typeface="Arial"/>
                <a:sym typeface="Arial"/>
              </a:rPr>
              <a:t>Whilst every effort has been made to ensure that the information and guidance is accurate, it is impossible to predict all the circumstances in which it may be used, and Greener Practice CIC assumes no responsibility or liability for any errors or omissions made in this content. </a:t>
            </a:r>
            <a:endParaRPr>
              <a:latin typeface="Arial"/>
              <a:ea typeface="Arial"/>
              <a:cs typeface="Arial"/>
              <a:sym typeface="Arial"/>
            </a:endParaRPr>
          </a:p>
          <a:p>
            <a:pPr marL="91440" lvl="0" indent="-91440" algn="l" rtl="0">
              <a:lnSpc>
                <a:spcPct val="90000"/>
              </a:lnSpc>
              <a:spcBef>
                <a:spcPts val="1400"/>
              </a:spcBef>
              <a:spcAft>
                <a:spcPts val="0"/>
              </a:spcAft>
              <a:buSzPts val="1800"/>
              <a:buNone/>
            </a:pPr>
            <a:r>
              <a:rPr lang="en-GB" sz="1800">
                <a:solidFill>
                  <a:srgbClr val="119BBB"/>
                </a:solidFill>
                <a:latin typeface="Arial"/>
                <a:ea typeface="Arial"/>
                <a:cs typeface="Arial"/>
                <a:sym typeface="Arial"/>
              </a:rPr>
              <a:t>All presentations are for informational and educational purposes only – content should not be considered applicable to all situations or patients. </a:t>
            </a:r>
            <a:endParaRPr>
              <a:latin typeface="Arial"/>
              <a:ea typeface="Arial"/>
              <a:cs typeface="Arial"/>
              <a:sym typeface="Arial"/>
            </a:endParaRPr>
          </a:p>
          <a:p>
            <a:pPr marL="91440" lvl="0" indent="-91440" algn="l" rtl="0">
              <a:lnSpc>
                <a:spcPct val="90000"/>
              </a:lnSpc>
              <a:spcBef>
                <a:spcPts val="1400"/>
              </a:spcBef>
              <a:spcAft>
                <a:spcPts val="0"/>
              </a:spcAft>
              <a:buSzPts val="1800"/>
              <a:buNone/>
            </a:pPr>
            <a:r>
              <a:rPr lang="en-GB" sz="1800">
                <a:solidFill>
                  <a:srgbClr val="119BBB"/>
                </a:solidFill>
                <a:latin typeface="Arial"/>
                <a:ea typeface="Arial"/>
                <a:cs typeface="Arial"/>
                <a:sym typeface="Arial"/>
              </a:rPr>
              <a:t>The contents do not negate the requirement for comprehensive assessment, liaison, care and management of patients, their families or caregivers. </a:t>
            </a:r>
            <a:endParaRPr>
              <a:latin typeface="Arial"/>
              <a:ea typeface="Arial"/>
              <a:cs typeface="Arial"/>
              <a:sym typeface="Arial"/>
            </a:endParaRPr>
          </a:p>
          <a:p>
            <a:pPr marL="91440" lvl="0" indent="-91440" algn="l" rtl="0">
              <a:lnSpc>
                <a:spcPct val="90000"/>
              </a:lnSpc>
              <a:spcBef>
                <a:spcPts val="1400"/>
              </a:spcBef>
              <a:spcAft>
                <a:spcPts val="0"/>
              </a:spcAft>
              <a:buSzPts val="1800"/>
              <a:buNone/>
            </a:pPr>
            <a:r>
              <a:rPr lang="en-GB" sz="1800">
                <a:solidFill>
                  <a:srgbClr val="119BBB"/>
                </a:solidFill>
                <a:latin typeface="Arial"/>
                <a:ea typeface="Arial"/>
                <a:cs typeface="Arial"/>
                <a:sym typeface="Arial"/>
              </a:rPr>
              <a:t>Greener Practice CIC neither endorses nor accepts responsibility for the content of third party websites or resources included in these presentations. </a:t>
            </a:r>
            <a:endParaRPr>
              <a:latin typeface="Arial"/>
              <a:ea typeface="Arial"/>
              <a:cs typeface="Arial"/>
              <a:sym typeface="Arial"/>
            </a:endParaRPr>
          </a:p>
          <a:p>
            <a:pPr marL="91440" lvl="0" indent="-91440" algn="l" rtl="0">
              <a:lnSpc>
                <a:spcPct val="90000"/>
              </a:lnSpc>
              <a:spcBef>
                <a:spcPts val="1400"/>
              </a:spcBef>
              <a:spcAft>
                <a:spcPts val="0"/>
              </a:spcAft>
              <a:buSzPts val="1800"/>
              <a:buNone/>
            </a:pPr>
            <a:r>
              <a:rPr lang="en-GB" sz="1800" b="1">
                <a:solidFill>
                  <a:srgbClr val="119BBB"/>
                </a:solidFill>
                <a:latin typeface="Arial"/>
                <a:ea typeface="Arial"/>
                <a:cs typeface="Arial"/>
                <a:sym typeface="Arial"/>
              </a:rPr>
              <a:t>Declaration of Interests : </a:t>
            </a:r>
            <a:r>
              <a:rPr lang="en-GB" sz="1800" b="1">
                <a:solidFill>
                  <a:srgbClr val="FF0000"/>
                </a:solidFill>
                <a:highlight>
                  <a:srgbClr val="FFFF00"/>
                </a:highlight>
                <a:latin typeface="Arial"/>
                <a:ea typeface="Arial"/>
                <a:cs typeface="Arial"/>
                <a:sym typeface="Arial"/>
              </a:rPr>
              <a:t>None to declare</a:t>
            </a:r>
            <a:endParaRPr/>
          </a:p>
          <a:p>
            <a:pPr marL="0" lvl="0" indent="0" algn="l" rtl="0">
              <a:lnSpc>
                <a:spcPct val="90000"/>
              </a:lnSpc>
              <a:spcBef>
                <a:spcPts val="1400"/>
              </a:spcBef>
              <a:spcAft>
                <a:spcPts val="0"/>
              </a:spcAft>
              <a:buSzPts val="2800"/>
              <a:buNone/>
            </a:pPr>
            <a:br>
              <a:rPr lang="en-GB"/>
            </a:b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7"/>
          <p:cNvSpPr txBox="1">
            <a:spLocks noGrp="1"/>
          </p:cNvSpPr>
          <p:nvPr>
            <p:ph type="title"/>
          </p:nvPr>
        </p:nvSpPr>
        <p:spPr>
          <a:xfrm>
            <a:off x="1097280" y="5074920"/>
            <a:ext cx="10113300" cy="1067100"/>
          </a:xfrm>
          <a:prstGeom prst="rect">
            <a:avLst/>
          </a:prstGeom>
          <a:noFill/>
          <a:ln>
            <a:noFill/>
          </a:ln>
        </p:spPr>
        <p:txBody>
          <a:bodyPr spcFirstLastPara="1" wrap="square" lIns="91425" tIns="0" rIns="91425" bIns="0" anchor="b" anchorCtr="0">
            <a:noAutofit/>
          </a:bodyPr>
          <a:lstStyle/>
          <a:p>
            <a:pPr marL="0" lvl="0" indent="0" algn="ctr" rtl="0">
              <a:lnSpc>
                <a:spcPct val="85000"/>
              </a:lnSpc>
              <a:spcBef>
                <a:spcPts val="0"/>
              </a:spcBef>
              <a:spcAft>
                <a:spcPts val="0"/>
              </a:spcAft>
              <a:buClr>
                <a:srgbClr val="FFFFFF"/>
              </a:buClr>
              <a:buSzPts val="4800"/>
              <a:buFont typeface="Inter"/>
              <a:buNone/>
            </a:pPr>
            <a:r>
              <a:rPr lang="en-GB" sz="4800"/>
              <a:t>Any Questions?</a:t>
            </a:r>
            <a:endParaRPr/>
          </a:p>
        </p:txBody>
      </p:sp>
      <p:pic>
        <p:nvPicPr>
          <p:cNvPr id="164" name="Google Shape;164;p7"/>
          <p:cNvPicPr preferRelativeResize="0"/>
          <p:nvPr/>
        </p:nvPicPr>
        <p:blipFill rotWithShape="1">
          <a:blip r:embed="rId3">
            <a:alphaModFix/>
          </a:blip>
          <a:srcRect/>
          <a:stretch/>
        </p:blipFill>
        <p:spPr>
          <a:xfrm>
            <a:off x="48602" y="5282655"/>
            <a:ext cx="1551263" cy="1551263"/>
          </a:xfrm>
          <a:prstGeom prst="rect">
            <a:avLst/>
          </a:prstGeom>
          <a:noFill/>
          <a:ln>
            <a:noFill/>
          </a:ln>
        </p:spPr>
      </p:pic>
      <p:sp>
        <p:nvSpPr>
          <p:cNvPr id="165" name="Google Shape;165;p7"/>
          <p:cNvSpPr txBox="1"/>
          <p:nvPr/>
        </p:nvSpPr>
        <p:spPr>
          <a:xfrm>
            <a:off x="1599865" y="5825411"/>
            <a:ext cx="2067600" cy="1032600"/>
          </a:xfrm>
          <a:prstGeom prst="rect">
            <a:avLst/>
          </a:prstGeom>
          <a:noFill/>
          <a:ln>
            <a:noFill/>
          </a:ln>
        </p:spPr>
        <p:txBody>
          <a:bodyPr spcFirstLastPara="1" wrap="square" lIns="91425" tIns="45700" rIns="91425" bIns="45700" anchor="t" anchorCtr="0">
            <a:spAutoFit/>
          </a:bodyPr>
          <a:lstStyle/>
          <a:p>
            <a:pPr marL="0" marR="0" lvl="0" indent="0" algn="r" rtl="0">
              <a:lnSpc>
                <a:spcPct val="84833"/>
              </a:lnSpc>
              <a:spcBef>
                <a:spcPts val="0"/>
              </a:spcBef>
              <a:spcAft>
                <a:spcPts val="0"/>
              </a:spcAft>
              <a:buClr>
                <a:srgbClr val="000000"/>
              </a:buClr>
              <a:buSzPts val="1800"/>
              <a:buFont typeface="Inter"/>
              <a:buNone/>
            </a:pPr>
            <a:r>
              <a:rPr lang="en-GB" sz="1800" b="1">
                <a:solidFill>
                  <a:srgbClr val="000000"/>
                </a:solidFill>
                <a:latin typeface="Inter"/>
                <a:ea typeface="Inter"/>
                <a:cs typeface="Inter"/>
                <a:sym typeface="Inter"/>
              </a:rPr>
              <a:t>Scan here to explore our website and join us</a:t>
            </a:r>
            <a:endParaRPr sz="1800">
              <a:solidFill>
                <a:schemeClr val="dk1"/>
              </a:solidFill>
              <a:latin typeface="Manrope"/>
              <a:ea typeface="Manrope"/>
              <a:cs typeface="Manrope"/>
              <a:sym typeface="Manrope"/>
            </a:endParaRPr>
          </a:p>
        </p:txBody>
      </p:sp>
      <p:sp>
        <p:nvSpPr>
          <p:cNvPr id="166" name="Google Shape;166;p7"/>
          <p:cNvSpPr txBox="1"/>
          <p:nvPr/>
        </p:nvSpPr>
        <p:spPr>
          <a:xfrm>
            <a:off x="8758862" y="5803059"/>
            <a:ext cx="34866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4"/>
              </a:buClr>
              <a:buSzPts val="2400"/>
              <a:buFont typeface="Manrope"/>
              <a:buNone/>
            </a:pPr>
            <a:r>
              <a:rPr lang="en-GB" sz="2400" b="1">
                <a:solidFill>
                  <a:schemeClr val="accent4"/>
                </a:solidFill>
                <a:latin typeface="Manrope"/>
                <a:ea typeface="Manrope"/>
                <a:cs typeface="Manrope"/>
                <a:sym typeface="Manrope"/>
              </a:rPr>
              <a:t>✉️ </a:t>
            </a:r>
            <a:r>
              <a:rPr lang="en-GB" sz="2000" b="1">
                <a:solidFill>
                  <a:schemeClr val="accent4"/>
                </a:solidFill>
                <a:latin typeface="Manrope"/>
                <a:ea typeface="Manrope"/>
                <a:cs typeface="Manrope"/>
                <a:sym typeface="Manrope"/>
              </a:rPr>
              <a:t> Email:</a:t>
            </a:r>
            <a:endParaRPr sz="1800">
              <a:solidFill>
                <a:schemeClr val="dk1"/>
              </a:solidFill>
              <a:latin typeface="Manrope"/>
              <a:ea typeface="Manrope"/>
              <a:cs typeface="Manrope"/>
              <a:sym typeface="Manrope"/>
            </a:endParaRPr>
          </a:p>
          <a:p>
            <a:pPr marL="0" marR="0" lvl="0" indent="0" algn="l" rtl="0">
              <a:spcBef>
                <a:spcPts val="0"/>
              </a:spcBef>
              <a:spcAft>
                <a:spcPts val="0"/>
              </a:spcAft>
              <a:buClr>
                <a:schemeClr val="accent4"/>
              </a:buClr>
              <a:buSzPts val="2000"/>
              <a:buFont typeface="Manrope"/>
              <a:buNone/>
            </a:pPr>
            <a:r>
              <a:rPr lang="en-GB" sz="2000" b="1" u="sng">
                <a:solidFill>
                  <a:schemeClr val="accent4"/>
                </a:solidFill>
                <a:latin typeface="Manrope"/>
                <a:ea typeface="Manrope"/>
                <a:cs typeface="Manrope"/>
                <a:sym typeface="Manrope"/>
                <a:hlinkClick r:id="rId4">
                  <a:extLst>
                    <a:ext uri="{A12FA001-AC4F-418D-AE19-62706E023703}">
                      <ahyp:hlinkClr xmlns:ahyp="http://schemas.microsoft.com/office/drawing/2018/hyperlinkcolor" val="tx"/>
                    </a:ext>
                  </a:extLst>
                </a:hlinkClick>
              </a:rPr>
              <a:t>contact@greenerpractice.com</a:t>
            </a:r>
            <a:endParaRPr sz="2000">
              <a:solidFill>
                <a:schemeClr val="accent4"/>
              </a:solidFill>
              <a:latin typeface="Manrope"/>
              <a:ea typeface="Manrope"/>
              <a:cs typeface="Manrope"/>
              <a:sym typeface="Manrope"/>
            </a:endParaRPr>
          </a:p>
        </p:txBody>
      </p:sp>
      <p:pic>
        <p:nvPicPr>
          <p:cNvPr id="167" name="Google Shape;167;p7" descr="A person holding a black and gold certificate&#10;&#10;AI-generated content may be incorrect."/>
          <p:cNvPicPr preferRelativeResize="0"/>
          <p:nvPr/>
        </p:nvPicPr>
        <p:blipFill rotWithShape="1">
          <a:blip r:embed="rId5">
            <a:alphaModFix/>
          </a:blip>
          <a:srcRect/>
          <a:stretch/>
        </p:blipFill>
        <p:spPr>
          <a:xfrm>
            <a:off x="135591" y="788894"/>
            <a:ext cx="2696137" cy="3576917"/>
          </a:xfrm>
          <a:prstGeom prst="rect">
            <a:avLst/>
          </a:prstGeom>
          <a:noFill/>
          <a:ln>
            <a:noFill/>
          </a:ln>
        </p:spPr>
      </p:pic>
      <p:pic>
        <p:nvPicPr>
          <p:cNvPr id="168" name="Google Shape;168;p7" descr="A group of people posing for a photo&#10;&#10;AI-generated content may be incorrect."/>
          <p:cNvPicPr preferRelativeResize="0"/>
          <p:nvPr/>
        </p:nvPicPr>
        <p:blipFill rotWithShape="1">
          <a:blip r:embed="rId6">
            <a:alphaModFix/>
          </a:blip>
          <a:srcRect/>
          <a:stretch/>
        </p:blipFill>
        <p:spPr>
          <a:xfrm>
            <a:off x="2949387" y="2079811"/>
            <a:ext cx="3774144" cy="2124635"/>
          </a:xfrm>
          <a:prstGeom prst="rect">
            <a:avLst/>
          </a:prstGeom>
          <a:noFill/>
          <a:ln>
            <a:noFill/>
          </a:ln>
        </p:spPr>
      </p:pic>
      <p:pic>
        <p:nvPicPr>
          <p:cNvPr id="169" name="Google Shape;169;p7" descr="A group of people holding signs&#10;&#10;AI-generated content may be incorrect."/>
          <p:cNvPicPr preferRelativeResize="0"/>
          <p:nvPr/>
        </p:nvPicPr>
        <p:blipFill rotWithShape="1">
          <a:blip r:embed="rId7">
            <a:alphaModFix/>
          </a:blip>
          <a:srcRect/>
          <a:stretch/>
        </p:blipFill>
        <p:spPr>
          <a:xfrm>
            <a:off x="9006448" y="154922"/>
            <a:ext cx="3054163" cy="2012017"/>
          </a:xfrm>
          <a:prstGeom prst="rect">
            <a:avLst/>
          </a:prstGeom>
          <a:noFill/>
          <a:ln>
            <a:noFill/>
          </a:ln>
        </p:spPr>
      </p:pic>
      <p:pic>
        <p:nvPicPr>
          <p:cNvPr id="170" name="Google Shape;170;p7" descr="A close-up of a medical information&#10;&#10;AI-generated content may be incorrect."/>
          <p:cNvPicPr preferRelativeResize="0"/>
          <p:nvPr/>
        </p:nvPicPr>
        <p:blipFill rotWithShape="1">
          <a:blip r:embed="rId8">
            <a:alphaModFix/>
          </a:blip>
          <a:srcRect/>
          <a:stretch/>
        </p:blipFill>
        <p:spPr>
          <a:xfrm>
            <a:off x="2949388" y="-17090"/>
            <a:ext cx="5065059" cy="1656790"/>
          </a:xfrm>
          <a:prstGeom prst="rect">
            <a:avLst/>
          </a:prstGeom>
          <a:noFill/>
          <a:ln>
            <a:noFill/>
          </a:ln>
        </p:spPr>
      </p:pic>
      <p:pic>
        <p:nvPicPr>
          <p:cNvPr id="171" name="Google Shape;171;p7" descr="Image preview"/>
          <p:cNvPicPr preferRelativeResize="0"/>
          <p:nvPr/>
        </p:nvPicPr>
        <p:blipFill rotWithShape="1">
          <a:blip r:embed="rId9">
            <a:alphaModFix/>
          </a:blip>
          <a:srcRect/>
          <a:stretch/>
        </p:blipFill>
        <p:spPr>
          <a:xfrm>
            <a:off x="6750425" y="1712259"/>
            <a:ext cx="2169458" cy="1559858"/>
          </a:xfrm>
          <a:prstGeom prst="rect">
            <a:avLst/>
          </a:prstGeom>
          <a:noFill/>
          <a:ln>
            <a:noFill/>
          </a:ln>
        </p:spPr>
      </p:pic>
      <p:pic>
        <p:nvPicPr>
          <p:cNvPr id="172" name="Google Shape;172;p7" descr="Image preview"/>
          <p:cNvPicPr preferRelativeResize="0"/>
          <p:nvPr/>
        </p:nvPicPr>
        <p:blipFill rotWithShape="1">
          <a:blip r:embed="rId10">
            <a:alphaModFix/>
          </a:blip>
          <a:srcRect/>
          <a:stretch/>
        </p:blipFill>
        <p:spPr>
          <a:xfrm>
            <a:off x="8919884" y="2411505"/>
            <a:ext cx="3164540" cy="2348754"/>
          </a:xfrm>
          <a:prstGeom prst="rect">
            <a:avLst/>
          </a:prstGeom>
          <a:noFill/>
          <a:ln>
            <a:noFill/>
          </a:ln>
        </p:spPr>
      </p:pic>
      <p:pic>
        <p:nvPicPr>
          <p:cNvPr id="173" name="Google Shape;173;p7" descr="A person standing at a podium with a screen on the wall&#10;&#10;AI-generated content may be incorrect."/>
          <p:cNvPicPr preferRelativeResize="0"/>
          <p:nvPr/>
        </p:nvPicPr>
        <p:blipFill rotWithShape="1">
          <a:blip r:embed="rId11">
            <a:alphaModFix/>
          </a:blip>
          <a:srcRect/>
          <a:stretch/>
        </p:blipFill>
        <p:spPr>
          <a:xfrm>
            <a:off x="6400800" y="3272117"/>
            <a:ext cx="2241178" cy="1559862"/>
          </a:xfrm>
          <a:prstGeom prst="rect">
            <a:avLst/>
          </a:prstGeom>
          <a:noFill/>
          <a:ln>
            <a:noFill/>
          </a:ln>
        </p:spPr>
      </p:pic>
    </p:spTree>
  </p:cSld>
  <p:clrMapOvr>
    <a:masterClrMapping/>
  </p:clrMapOvr>
</p:sld>
</file>

<file path=ppt/theme/theme1.xml><?xml version="1.0" encoding="utf-8"?>
<a:theme xmlns:a="http://schemas.openxmlformats.org/drawingml/2006/main" name="Greener Practice Layout ">
  <a:themeElements>
    <a:clrScheme name="Greener Practice Colour Palette">
      <a:dk1>
        <a:srgbClr val="119BBB"/>
      </a:dk1>
      <a:lt1>
        <a:srgbClr val="FFFFFF"/>
      </a:lt1>
      <a:dk2>
        <a:srgbClr val="119BBB"/>
      </a:dk2>
      <a:lt2>
        <a:srgbClr val="FFFFFF"/>
      </a:lt2>
      <a:accent1>
        <a:srgbClr val="78D68A"/>
      </a:accent1>
      <a:accent2>
        <a:srgbClr val="119BBB"/>
      </a:accent2>
      <a:accent3>
        <a:srgbClr val="78D68A"/>
      </a:accent3>
      <a:accent4>
        <a:srgbClr val="003C5E"/>
      </a:accent4>
      <a:accent5>
        <a:srgbClr val="78D68A"/>
      </a:accent5>
      <a:accent6>
        <a:srgbClr val="119BBB"/>
      </a:accent6>
      <a:hlink>
        <a:srgbClr val="2683C6"/>
      </a:hlink>
      <a:folHlink>
        <a:srgbClr val="318B7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497</Words>
  <Application>Microsoft Office PowerPoint</Application>
  <PresentationFormat>Widescreen</PresentationFormat>
  <Paragraphs>59</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Manrope</vt:lpstr>
      <vt:lpstr>Noto Sans Symbols</vt:lpstr>
      <vt:lpstr>Arial</vt:lpstr>
      <vt:lpstr>Inter</vt:lpstr>
      <vt:lpstr>Calibri</vt:lpstr>
      <vt:lpstr>Greener Practice Layout </vt:lpstr>
      <vt:lpstr>Beat the Heat</vt:lpstr>
      <vt:lpstr>Initial networking </vt:lpstr>
      <vt:lpstr>Primary Care Challenges </vt:lpstr>
      <vt:lpstr>What resources exist </vt:lpstr>
      <vt:lpstr>What can practices/ICBs/Greener  GP leads do? </vt:lpstr>
      <vt:lpstr>Influencing the wider conversation </vt:lpstr>
      <vt:lpstr>Disclaimer and Declaration of Interests</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Naina Farnsworth</dc:creator>
  <cp:lastModifiedBy>BLUNDEN, Christelle (OLD FIRE STATION SURGERY - J82128)</cp:lastModifiedBy>
  <cp:revision>1</cp:revision>
  <dcterms:created xsi:type="dcterms:W3CDTF">2024-12-04T13:05:38Z</dcterms:created>
  <dcterms:modified xsi:type="dcterms:W3CDTF">2026-06-22T13:40:54Z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0x010100B581938AB1907940A69FFAE288964E8E</vt:lpwstr>
  </property>
  <property fmtid="{D5CDD505-2E9C-101B-9397-08002B2CF9AE}" pid="3" name="MediaServiceImageTags">
    <vt:lpwstr/>
  </property>
</Properties>
</file>